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7" r:id="rId5"/>
  </p:sldMasterIdLst>
  <p:notesMasterIdLst>
    <p:notesMasterId r:id="rId25"/>
  </p:notesMasterIdLst>
  <p:sldIdLst>
    <p:sldId id="454" r:id="rId6"/>
    <p:sldId id="256" r:id="rId7"/>
    <p:sldId id="257" r:id="rId8"/>
    <p:sldId id="432" r:id="rId9"/>
    <p:sldId id="330" r:id="rId10"/>
    <p:sldId id="433" r:id="rId11"/>
    <p:sldId id="259" r:id="rId12"/>
    <p:sldId id="434" r:id="rId13"/>
    <p:sldId id="435" r:id="rId14"/>
    <p:sldId id="436" r:id="rId15"/>
    <p:sldId id="437" r:id="rId16"/>
    <p:sldId id="438" r:id="rId17"/>
    <p:sldId id="439" r:id="rId18"/>
    <p:sldId id="440" r:id="rId19"/>
    <p:sldId id="441" r:id="rId20"/>
    <p:sldId id="442" r:id="rId21"/>
    <p:sldId id="443" r:id="rId22"/>
    <p:sldId id="444" r:id="rId23"/>
    <p:sldId id="445" r:id="rId24"/>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ACB2"/>
    <a:srgbClr val="EE2626"/>
    <a:srgbClr val="ED8E8E"/>
    <a:srgbClr val="FF3300"/>
    <a:srgbClr val="CC3300"/>
    <a:srgbClr val="FF7C80"/>
    <a:srgbClr val="F670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290" autoAdjust="0"/>
  </p:normalViewPr>
  <p:slideViewPr>
    <p:cSldViewPr snapToGrid="0">
      <p:cViewPr varScale="1">
        <p:scale>
          <a:sx n="97" d="100"/>
          <a:sy n="97" d="100"/>
        </p:scale>
        <p:origin x="107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 Tigerberg" userId="7da6c414-babd-4997-bef1-7c01e578154e" providerId="ADAL" clId="{CDF8CF75-7F9B-49ED-BE7C-E3CAD39A4A21}"/>
    <pc:docChg chg="delSld">
      <pc:chgData name="Peter Tigerberg" userId="7da6c414-babd-4997-bef1-7c01e578154e" providerId="ADAL" clId="{CDF8CF75-7F9B-49ED-BE7C-E3CAD39A4A21}" dt="2022-11-01T15:02:14.859" v="3" actId="47"/>
      <pc:docMkLst>
        <pc:docMk/>
      </pc:docMkLst>
      <pc:sldChg chg="del">
        <pc:chgData name="Peter Tigerberg" userId="7da6c414-babd-4997-bef1-7c01e578154e" providerId="ADAL" clId="{CDF8CF75-7F9B-49ED-BE7C-E3CAD39A4A21}" dt="2022-11-01T15:02:14.859" v="3" actId="47"/>
        <pc:sldMkLst>
          <pc:docMk/>
          <pc:sldMk cId="0" sldId="260"/>
        </pc:sldMkLst>
      </pc:sldChg>
      <pc:sldChg chg="del">
        <pc:chgData name="Peter Tigerberg" userId="7da6c414-babd-4997-bef1-7c01e578154e" providerId="ADAL" clId="{CDF8CF75-7F9B-49ED-BE7C-E3CAD39A4A21}" dt="2022-11-01T15:02:12.852" v="1" actId="47"/>
        <pc:sldMkLst>
          <pc:docMk/>
          <pc:sldMk cId="670773603" sldId="420"/>
        </pc:sldMkLst>
      </pc:sldChg>
      <pc:sldChg chg="del">
        <pc:chgData name="Peter Tigerberg" userId="7da6c414-babd-4997-bef1-7c01e578154e" providerId="ADAL" clId="{CDF8CF75-7F9B-49ED-BE7C-E3CAD39A4A21}" dt="2022-11-01T15:01:19.424" v="0" actId="47"/>
        <pc:sldMkLst>
          <pc:docMk/>
          <pc:sldMk cId="180286088" sldId="421"/>
        </pc:sldMkLst>
      </pc:sldChg>
      <pc:sldChg chg="del">
        <pc:chgData name="Peter Tigerberg" userId="7da6c414-babd-4997-bef1-7c01e578154e" providerId="ADAL" clId="{CDF8CF75-7F9B-49ED-BE7C-E3CAD39A4A21}" dt="2022-11-01T15:01:19.424" v="0" actId="47"/>
        <pc:sldMkLst>
          <pc:docMk/>
          <pc:sldMk cId="2673631377" sldId="423"/>
        </pc:sldMkLst>
      </pc:sldChg>
      <pc:sldChg chg="del">
        <pc:chgData name="Peter Tigerberg" userId="7da6c414-babd-4997-bef1-7c01e578154e" providerId="ADAL" clId="{CDF8CF75-7F9B-49ED-BE7C-E3CAD39A4A21}" dt="2022-11-01T15:01:19.424" v="0" actId="47"/>
        <pc:sldMkLst>
          <pc:docMk/>
          <pc:sldMk cId="1871966844" sldId="424"/>
        </pc:sldMkLst>
      </pc:sldChg>
      <pc:sldChg chg="del">
        <pc:chgData name="Peter Tigerberg" userId="7da6c414-babd-4997-bef1-7c01e578154e" providerId="ADAL" clId="{CDF8CF75-7F9B-49ED-BE7C-E3CAD39A4A21}" dt="2022-11-01T15:01:19.424" v="0" actId="47"/>
        <pc:sldMkLst>
          <pc:docMk/>
          <pc:sldMk cId="3098488309" sldId="428"/>
        </pc:sldMkLst>
      </pc:sldChg>
      <pc:sldChg chg="del">
        <pc:chgData name="Peter Tigerberg" userId="7da6c414-babd-4997-bef1-7c01e578154e" providerId="ADAL" clId="{CDF8CF75-7F9B-49ED-BE7C-E3CAD39A4A21}" dt="2022-11-01T15:01:19.424" v="0" actId="47"/>
        <pc:sldMkLst>
          <pc:docMk/>
          <pc:sldMk cId="418075693" sldId="431"/>
        </pc:sldMkLst>
      </pc:sldChg>
      <pc:sldChg chg="del">
        <pc:chgData name="Peter Tigerberg" userId="7da6c414-babd-4997-bef1-7c01e578154e" providerId="ADAL" clId="{CDF8CF75-7F9B-49ED-BE7C-E3CAD39A4A21}" dt="2022-11-01T15:01:19.424" v="0" actId="47"/>
        <pc:sldMkLst>
          <pc:docMk/>
          <pc:sldMk cId="3853861428" sldId="446"/>
        </pc:sldMkLst>
      </pc:sldChg>
      <pc:sldChg chg="del">
        <pc:chgData name="Peter Tigerberg" userId="7da6c414-babd-4997-bef1-7c01e578154e" providerId="ADAL" clId="{CDF8CF75-7F9B-49ED-BE7C-E3CAD39A4A21}" dt="2022-11-01T15:01:19.424" v="0" actId="47"/>
        <pc:sldMkLst>
          <pc:docMk/>
          <pc:sldMk cId="3685795987" sldId="450"/>
        </pc:sldMkLst>
      </pc:sldChg>
      <pc:sldChg chg="del">
        <pc:chgData name="Peter Tigerberg" userId="7da6c414-babd-4997-bef1-7c01e578154e" providerId="ADAL" clId="{CDF8CF75-7F9B-49ED-BE7C-E3CAD39A4A21}" dt="2022-11-01T15:01:19.424" v="0" actId="47"/>
        <pc:sldMkLst>
          <pc:docMk/>
          <pc:sldMk cId="3905437164" sldId="452"/>
        </pc:sldMkLst>
      </pc:sldChg>
      <pc:sldChg chg="del">
        <pc:chgData name="Peter Tigerberg" userId="7da6c414-babd-4997-bef1-7c01e578154e" providerId="ADAL" clId="{CDF8CF75-7F9B-49ED-BE7C-E3CAD39A4A21}" dt="2022-11-01T15:02:13.932" v="2" actId="47"/>
        <pc:sldMkLst>
          <pc:docMk/>
          <pc:sldMk cId="2655706546" sldId="455"/>
        </pc:sldMkLst>
      </pc:sldChg>
      <pc:sldChg chg="del">
        <pc:chgData name="Peter Tigerberg" userId="7da6c414-babd-4997-bef1-7c01e578154e" providerId="ADAL" clId="{CDF8CF75-7F9B-49ED-BE7C-E3CAD39A4A21}" dt="2022-11-01T15:01:19.424" v="0" actId="47"/>
        <pc:sldMkLst>
          <pc:docMk/>
          <pc:sldMk cId="3328115448" sldId="45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72562D-5B23-4FDE-A42F-9516D7FB2F2C}" type="datetimeFigureOut">
              <a:rPr lang="sv-SE" smtClean="0"/>
              <a:t>2022-11-01</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8B8A2A-CB4C-4008-8890-D3A6137DBF07}" type="slidenum">
              <a:rPr lang="sv-SE" smtClean="0"/>
              <a:t>‹#›</a:t>
            </a:fld>
            <a:endParaRPr lang="sv-SE"/>
          </a:p>
        </p:txBody>
      </p:sp>
    </p:spTree>
    <p:extLst>
      <p:ext uri="{BB962C8B-B14F-4D97-AF65-F5344CB8AC3E}">
        <p14:creationId xmlns:p14="http://schemas.microsoft.com/office/powerpoint/2010/main" val="3254084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Bild som visar vilket urval ni gjort till rapporten. Kontrollera att det verkar stämma. Bilden tas lämpligen bort ur presentationen. Lägg gärna till en egen förstasida istället.</a:t>
            </a:r>
          </a:p>
        </p:txBody>
      </p:sp>
      <p:sp>
        <p:nvSpPr>
          <p:cNvPr id="4" name="Platshållare för bildnummer 3"/>
          <p:cNvSpPr>
            <a:spLocks noGrp="1"/>
          </p:cNvSpPr>
          <p:nvPr>
            <p:ph type="sldNum" sz="quarter" idx="5"/>
          </p:nvPr>
        </p:nvSpPr>
        <p:spPr/>
        <p:txBody>
          <a:bodyPr/>
          <a:lstStyle/>
          <a:p>
            <a:fld id="{8C8B8A2A-CB4C-4008-8890-D3A6137DBF07}" type="slidenum">
              <a:rPr lang="sv-SE" smtClean="0"/>
              <a:t>2</a:t>
            </a:fld>
            <a:endParaRPr lang="sv-SE"/>
          </a:p>
        </p:txBody>
      </p:sp>
    </p:spTree>
    <p:extLst>
      <p:ext uri="{BB962C8B-B14F-4D97-AF65-F5344CB8AC3E}">
        <p14:creationId xmlns:p14="http://schemas.microsoft.com/office/powerpoint/2010/main" val="3303435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Bild som visar ålder- och könsfördelning i valt urval. </a:t>
            </a:r>
          </a:p>
        </p:txBody>
      </p:sp>
      <p:sp>
        <p:nvSpPr>
          <p:cNvPr id="4" name="Platshållare för bildnummer 3"/>
          <p:cNvSpPr>
            <a:spLocks noGrp="1"/>
          </p:cNvSpPr>
          <p:nvPr>
            <p:ph type="sldNum" sz="quarter" idx="5"/>
          </p:nvPr>
        </p:nvSpPr>
        <p:spPr/>
        <p:txBody>
          <a:bodyPr/>
          <a:lstStyle/>
          <a:p>
            <a:fld id="{8C8B8A2A-CB4C-4008-8890-D3A6137DBF07}" type="slidenum">
              <a:rPr lang="sv-SE" smtClean="0"/>
              <a:t>3</a:t>
            </a:fld>
            <a:endParaRPr lang="sv-SE"/>
          </a:p>
        </p:txBody>
      </p:sp>
    </p:spTree>
    <p:extLst>
      <p:ext uri="{BB962C8B-B14F-4D97-AF65-F5344CB8AC3E}">
        <p14:creationId xmlns:p14="http://schemas.microsoft.com/office/powerpoint/2010/main" val="2161628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Information om riskerna med just nattarbete, som underlag till resten av rapporten, varför man ställt de frågor man har och varför svaren är intressanta. Här motiveras till exempel varför man ställer frågor om fysisk aktivitet och alkoholbruk, vilket kan tyckas ha väldigt lite med själva nattarbetet att göra. </a:t>
            </a:r>
          </a:p>
          <a:p>
            <a:endParaRPr lang="sv-SE"/>
          </a:p>
          <a:p>
            <a:pPr algn="l" fontAlgn="base"/>
            <a:r>
              <a:rPr lang="sv-SE" b="0" i="0">
                <a:solidFill>
                  <a:srgbClr val="000000"/>
                </a:solidFill>
                <a:effectLst/>
                <a:latin typeface="Georgia" panose="02040502050405020303" pitchFamily="18" charset="0"/>
              </a:rPr>
              <a:t>Forskningen har visat att skiftarbete som innefattar nattarbete har en högre risk att drabbas av:</a:t>
            </a:r>
          </a:p>
          <a:p>
            <a:pPr algn="l" fontAlgn="base">
              <a:buFont typeface="Arial" panose="020B0604020202020204" pitchFamily="34" charset="0"/>
              <a:buChar char="•"/>
            </a:pPr>
            <a:r>
              <a:rPr lang="sv-SE" b="0" i="0">
                <a:solidFill>
                  <a:srgbClr val="000000"/>
                </a:solidFill>
                <a:effectLst/>
                <a:latin typeface="Georgia" panose="02040502050405020303" pitchFamily="18" charset="0"/>
              </a:rPr>
              <a:t>hjärtsjukdom</a:t>
            </a:r>
          </a:p>
          <a:p>
            <a:pPr algn="l" fontAlgn="base">
              <a:buFont typeface="Arial" panose="020B0604020202020204" pitchFamily="34" charset="0"/>
              <a:buChar char="•"/>
            </a:pPr>
            <a:r>
              <a:rPr lang="sv-SE" b="0" i="0">
                <a:solidFill>
                  <a:srgbClr val="000000"/>
                </a:solidFill>
                <a:effectLst/>
                <a:latin typeface="Georgia" panose="02040502050405020303" pitchFamily="18" charset="0"/>
              </a:rPr>
              <a:t>typ-2 diabetes</a:t>
            </a:r>
          </a:p>
          <a:p>
            <a:pPr algn="l" fontAlgn="base">
              <a:buFont typeface="Arial" panose="020B0604020202020204" pitchFamily="34" charset="0"/>
              <a:buChar char="•"/>
            </a:pPr>
            <a:r>
              <a:rPr lang="sv-SE" b="0" i="0">
                <a:solidFill>
                  <a:srgbClr val="000000"/>
                </a:solidFill>
                <a:effectLst/>
                <a:latin typeface="Georgia" panose="02040502050405020303" pitchFamily="18" charset="0"/>
              </a:rPr>
              <a:t>övervikt/fetma</a:t>
            </a:r>
          </a:p>
          <a:p>
            <a:pPr algn="l" fontAlgn="base">
              <a:buFont typeface="Arial" panose="020B0604020202020204" pitchFamily="34" charset="0"/>
              <a:buChar char="•"/>
            </a:pPr>
            <a:r>
              <a:rPr lang="sv-SE" b="0" i="0">
                <a:solidFill>
                  <a:srgbClr val="000000"/>
                </a:solidFill>
                <a:effectLst/>
                <a:latin typeface="Georgia" panose="02040502050405020303" pitchFamily="18" charset="0"/>
              </a:rPr>
              <a:t>vissa cancerformer</a:t>
            </a:r>
          </a:p>
          <a:p>
            <a:pPr algn="l" fontAlgn="base">
              <a:buFont typeface="Arial" panose="020B0604020202020204" pitchFamily="34" charset="0"/>
              <a:buChar char="•"/>
            </a:pPr>
            <a:r>
              <a:rPr lang="sv-SE" b="0" i="0">
                <a:solidFill>
                  <a:srgbClr val="000000"/>
                </a:solidFill>
                <a:effectLst/>
                <a:latin typeface="Georgia" panose="02040502050405020303" pitchFamily="18" charset="0"/>
              </a:rPr>
              <a:t>graviditetsstörningar</a:t>
            </a:r>
          </a:p>
          <a:p>
            <a:pPr algn="l" fontAlgn="base">
              <a:buFont typeface="Arial" panose="020B0604020202020204" pitchFamily="34" charset="0"/>
              <a:buChar char="•"/>
            </a:pPr>
            <a:r>
              <a:rPr lang="sv-SE" b="0" i="0">
                <a:solidFill>
                  <a:srgbClr val="000000"/>
                </a:solidFill>
                <a:effectLst/>
                <a:latin typeface="Georgia" panose="02040502050405020303" pitchFamily="18" charset="0"/>
              </a:rPr>
              <a:t>Arbetsolyckor</a:t>
            </a:r>
            <a:br>
              <a:rPr lang="sv-SE" b="0" i="0">
                <a:solidFill>
                  <a:srgbClr val="000000"/>
                </a:solidFill>
                <a:effectLst/>
                <a:latin typeface="Georgia" panose="02040502050405020303" pitchFamily="18" charset="0"/>
              </a:rPr>
            </a:br>
            <a:br>
              <a:rPr lang="sv-SE" b="0" i="0">
                <a:solidFill>
                  <a:srgbClr val="000000"/>
                </a:solidFill>
                <a:effectLst/>
                <a:latin typeface="Georgia" panose="02040502050405020303" pitchFamily="18" charset="0"/>
              </a:rPr>
            </a:br>
            <a:r>
              <a:rPr lang="sv-SE" b="0" i="0">
                <a:solidFill>
                  <a:srgbClr val="000000"/>
                </a:solidFill>
                <a:effectLst/>
                <a:latin typeface="Georgia" panose="02040502050405020303" pitchFamily="18" charset="0"/>
              </a:rPr>
              <a:t>Dock är riskökningen ganska liten, men vissa skiftarbetare kan vara mer sårbara, till exempel till följd av ett belastande skiftschema, hög arbetsbelastning, problem med sömn och återhämtning eller för att de har ohälsosamma levnadsvanor. För dessa personer är det viktigt att regelbundet undersöka sin hälsa så att sjukdomarna kan upptäckas så tidigt som möjligt. För arbetsgivaren kan det vara bra att hålla koll på hur stor del av arbetskraften som har sådana riskfaktorer. </a:t>
            </a:r>
            <a:br>
              <a:rPr lang="sv-SE" b="0" i="0">
                <a:solidFill>
                  <a:srgbClr val="000000"/>
                </a:solidFill>
                <a:effectLst/>
                <a:latin typeface="Georgia" panose="02040502050405020303" pitchFamily="18" charset="0"/>
              </a:rPr>
            </a:br>
            <a:endParaRPr lang="sv-SE"/>
          </a:p>
        </p:txBody>
      </p:sp>
      <p:sp>
        <p:nvSpPr>
          <p:cNvPr id="4" name="Platshållare för bildnummer 3"/>
          <p:cNvSpPr>
            <a:spLocks noGrp="1"/>
          </p:cNvSpPr>
          <p:nvPr>
            <p:ph type="sldNum" sz="quarter" idx="5"/>
          </p:nvPr>
        </p:nvSpPr>
        <p:spPr/>
        <p:txBody>
          <a:bodyPr/>
          <a:lstStyle/>
          <a:p>
            <a:fld id="{8C8B8A2A-CB4C-4008-8890-D3A6137DBF07}" type="slidenum">
              <a:rPr lang="sv-SE" smtClean="0"/>
              <a:t>4</a:t>
            </a:fld>
            <a:endParaRPr lang="sv-SE"/>
          </a:p>
        </p:txBody>
      </p:sp>
    </p:spTree>
    <p:extLst>
      <p:ext uri="{BB962C8B-B14F-4D97-AF65-F5344CB8AC3E}">
        <p14:creationId xmlns:p14="http://schemas.microsoft.com/office/powerpoint/2010/main" val="3313515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Den här bilden kan fungera som stöd för er i kommunikationen med kund om vikten av att koppla resultaten till det systematiska arbetsmiljöarbetet. Det kan ibland vara bra att påminna om vad föreskriften om medicinska kontroller säger om arbetsgivarens skyldigheter vad gäller återkoppling: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pPr marL="630555">
              <a:spcAft>
                <a:spcPts val="600"/>
              </a:spcAft>
            </a:pPr>
            <a:r>
              <a:rPr lang="sv-SE" sz="1800" b="1">
                <a:solidFill>
                  <a:srgbClr val="151513"/>
                </a:solidFill>
                <a:effectLst/>
                <a:latin typeface="TradeGothic"/>
                <a:ea typeface="Calibri" panose="020F0502020204030204" pitchFamily="34" charset="0"/>
                <a:cs typeface="TradeGothic"/>
              </a:rPr>
              <a:t>Återkoppling från den medicinska kontrollen </a:t>
            </a:r>
            <a:endParaRPr lang="sv-SE" sz="1800">
              <a:effectLst/>
              <a:latin typeface="TradeGothic"/>
              <a:ea typeface="Calibri" panose="020F0502020204030204" pitchFamily="34" charset="0"/>
              <a:cs typeface="Arial" panose="020B0604020202020204" pitchFamily="34" charset="0"/>
            </a:endParaRPr>
          </a:p>
          <a:p>
            <a:pPr marL="630555">
              <a:lnSpc>
                <a:spcPts val="1215"/>
              </a:lnSpc>
            </a:pPr>
            <a:r>
              <a:rPr lang="sv-SE" sz="1800" b="1">
                <a:solidFill>
                  <a:srgbClr val="151513"/>
                </a:solidFill>
                <a:effectLst/>
                <a:latin typeface="Book Antiqua" panose="02040602050305030304" pitchFamily="18" charset="0"/>
                <a:ea typeface="Calibri" panose="020F0502020204030204" pitchFamily="34" charset="0"/>
                <a:cs typeface="Book Antiqua" panose="02040602050305030304" pitchFamily="18" charset="0"/>
              </a:rPr>
              <a:t>12 § </a:t>
            </a:r>
            <a:r>
              <a:rPr lang="sv-SE" sz="1800">
                <a:solidFill>
                  <a:srgbClr val="151513"/>
                </a:solidFill>
                <a:effectLst/>
                <a:latin typeface="Book Antiqua" panose="02040602050305030304" pitchFamily="18" charset="0"/>
                <a:ea typeface="Calibri" panose="020F0502020204030204" pitchFamily="34" charset="0"/>
                <a:cs typeface="Book Antiqua" panose="02040602050305030304" pitchFamily="18" charset="0"/>
              </a:rPr>
              <a:t>I en beställning av medicinska kontroller ska ingå att arbetstagaren ska få </a:t>
            </a:r>
            <a:endParaRPr lang="sv-SE" sz="1800">
              <a:effectLst/>
              <a:latin typeface="TradeGothic"/>
              <a:ea typeface="Calibri" panose="020F0502020204030204" pitchFamily="34" charset="0"/>
              <a:cs typeface="Arial" panose="020B0604020202020204" pitchFamily="34" charset="0"/>
            </a:endParaRPr>
          </a:p>
          <a:p>
            <a:pPr marL="757555">
              <a:lnSpc>
                <a:spcPts val="1215"/>
              </a:lnSpc>
            </a:pPr>
            <a:br>
              <a:rPr lang="sv-SE" sz="1800">
                <a:solidFill>
                  <a:srgbClr val="151513"/>
                </a:solidFill>
                <a:effectLst/>
                <a:latin typeface="Book Antiqua" panose="02040602050305030304" pitchFamily="18" charset="0"/>
                <a:ea typeface="Calibri" panose="020F0502020204030204" pitchFamily="34" charset="0"/>
                <a:cs typeface="Book Antiqua" panose="02040602050305030304" pitchFamily="18" charset="0"/>
              </a:rPr>
            </a:br>
            <a:r>
              <a:rPr lang="sv-SE" sz="1800">
                <a:solidFill>
                  <a:srgbClr val="151513"/>
                </a:solidFill>
                <a:effectLst/>
                <a:latin typeface="Book Antiqua" panose="02040602050305030304" pitchFamily="18" charset="0"/>
                <a:ea typeface="Calibri" panose="020F0502020204030204" pitchFamily="34" charset="0"/>
                <a:cs typeface="Book Antiqua" panose="02040602050305030304" pitchFamily="18" charset="0"/>
              </a:rPr>
              <a:t>1. information om resultatet av den medicinska kontrollen,</a:t>
            </a:r>
            <a:endParaRPr lang="sv-SE" sz="1800">
              <a:effectLst/>
              <a:latin typeface="TradeGothic"/>
              <a:ea typeface="Calibri" panose="020F0502020204030204" pitchFamily="34" charset="0"/>
              <a:cs typeface="Arial" panose="020B0604020202020204" pitchFamily="34" charset="0"/>
            </a:endParaRPr>
          </a:p>
          <a:p>
            <a:pPr marL="630555" indent="127000">
              <a:lnSpc>
                <a:spcPts val="1200"/>
              </a:lnSpc>
            </a:pPr>
            <a:r>
              <a:rPr lang="sv-SE" sz="1800">
                <a:solidFill>
                  <a:srgbClr val="151513"/>
                </a:solidFill>
                <a:effectLst/>
                <a:latin typeface="Book Antiqua" panose="02040602050305030304" pitchFamily="18" charset="0"/>
                <a:ea typeface="Calibri" panose="020F0502020204030204" pitchFamily="34" charset="0"/>
                <a:cs typeface="Book Antiqua" panose="02040602050305030304" pitchFamily="18" charset="0"/>
              </a:rPr>
              <a:t>2. övrig information och råd som resultatet av den medicinska kontrollen ger anledning till, 	och </a:t>
            </a:r>
            <a:endParaRPr lang="sv-SE" sz="1800">
              <a:effectLst/>
              <a:latin typeface="TradeGothic"/>
              <a:ea typeface="Calibri" panose="020F0502020204030204" pitchFamily="34" charset="0"/>
              <a:cs typeface="Arial" panose="020B0604020202020204" pitchFamily="34" charset="0"/>
            </a:endParaRPr>
          </a:p>
          <a:p>
            <a:pPr marL="630555" indent="127000">
              <a:lnSpc>
                <a:spcPts val="1200"/>
              </a:lnSpc>
              <a:spcAft>
                <a:spcPts val="1235"/>
              </a:spcAft>
            </a:pPr>
            <a:r>
              <a:rPr lang="sv-SE" sz="1800">
                <a:solidFill>
                  <a:srgbClr val="151513"/>
                </a:solidFill>
                <a:effectLst/>
                <a:latin typeface="Book Antiqua" panose="02040602050305030304" pitchFamily="18" charset="0"/>
                <a:ea typeface="Calibri" panose="020F0502020204030204" pitchFamily="34" charset="0"/>
                <a:cs typeface="Book Antiqua" panose="02040602050305030304" pitchFamily="18" charset="0"/>
              </a:rPr>
              <a:t>3. tjänstbarhetsintyget, om ett sådant har utfärdats. </a:t>
            </a:r>
            <a:br>
              <a:rPr lang="sv-SE" sz="1800">
                <a:solidFill>
                  <a:srgbClr val="151513"/>
                </a:solidFill>
                <a:effectLst/>
                <a:latin typeface="Book Antiqua" panose="02040602050305030304" pitchFamily="18" charset="0"/>
                <a:ea typeface="Calibri" panose="020F0502020204030204" pitchFamily="34" charset="0"/>
                <a:cs typeface="Book Antiqua" panose="02040602050305030304" pitchFamily="18" charset="0"/>
              </a:rPr>
            </a:br>
            <a:endParaRPr lang="sv-SE" sz="1800">
              <a:effectLst/>
              <a:latin typeface="TradeGothic"/>
              <a:ea typeface="Calibri" panose="020F0502020204030204" pitchFamily="34" charset="0"/>
              <a:cs typeface="Arial" panose="020B0604020202020204" pitchFamily="34" charset="0"/>
            </a:endParaRPr>
          </a:p>
          <a:p>
            <a:pPr marL="630555">
              <a:lnSpc>
                <a:spcPts val="1215"/>
              </a:lnSpc>
            </a:pPr>
            <a:r>
              <a:rPr lang="sv-SE" sz="1800" b="1">
                <a:solidFill>
                  <a:srgbClr val="151513"/>
                </a:solidFill>
                <a:effectLst/>
                <a:latin typeface="Book Antiqua" panose="02040602050305030304" pitchFamily="18" charset="0"/>
                <a:ea typeface="Calibri" panose="020F0502020204030204" pitchFamily="34" charset="0"/>
                <a:cs typeface="Book Antiqua" panose="02040602050305030304" pitchFamily="18" charset="0"/>
              </a:rPr>
              <a:t>13 § </a:t>
            </a:r>
            <a:r>
              <a:rPr lang="sv-SE" sz="1800">
                <a:solidFill>
                  <a:srgbClr val="151513"/>
                </a:solidFill>
                <a:effectLst/>
                <a:latin typeface="Book Antiqua" panose="02040602050305030304" pitchFamily="18" charset="0"/>
                <a:ea typeface="Calibri" panose="020F0502020204030204" pitchFamily="34" charset="0"/>
                <a:cs typeface="Book Antiqua" panose="02040602050305030304" pitchFamily="18" charset="0"/>
              </a:rPr>
              <a:t>I en beställning av medicinska kontroller ska ingå att den som utför den medicinska </a:t>
            </a:r>
            <a:endParaRPr lang="sv-SE" sz="1800">
              <a:effectLst/>
              <a:latin typeface="TradeGothic"/>
              <a:ea typeface="Calibri" panose="020F0502020204030204" pitchFamily="34" charset="0"/>
              <a:cs typeface="Arial" panose="020B0604020202020204" pitchFamily="34" charset="0"/>
            </a:endParaRPr>
          </a:p>
          <a:p>
            <a:pPr marL="757555">
              <a:lnSpc>
                <a:spcPts val="1215"/>
              </a:lnSpc>
            </a:pPr>
            <a:r>
              <a:rPr lang="sv-SE" sz="1800">
                <a:solidFill>
                  <a:srgbClr val="151513"/>
                </a:solidFill>
                <a:effectLst/>
                <a:latin typeface="Book Antiqua" panose="02040602050305030304" pitchFamily="18" charset="0"/>
                <a:ea typeface="Calibri" panose="020F0502020204030204" pitchFamily="34" charset="0"/>
                <a:cs typeface="Book Antiqua" panose="02040602050305030304" pitchFamily="18" charset="0"/>
              </a:rPr>
              <a:t>kontrollen ska bedöma om det i kontrollen framkommer teck­en på samband mellan ohälsa – generellt eller individuellt – och faktorer i ar­betsmiljön, och om möjligt föreslå åtgärder. </a:t>
            </a:r>
            <a:endParaRPr lang="sv-SE" sz="1800">
              <a:effectLst/>
              <a:latin typeface="TradeGothic"/>
              <a:ea typeface="Calibri" panose="020F0502020204030204" pitchFamily="34" charset="0"/>
              <a:cs typeface="Arial" panose="020B0604020202020204" pitchFamily="34" charset="0"/>
            </a:endParaRPr>
          </a:p>
          <a:p>
            <a:pPr marL="630555" indent="127000">
              <a:lnSpc>
                <a:spcPts val="1200"/>
              </a:lnSpc>
            </a:pPr>
            <a:br>
              <a:rPr lang="sv-SE" sz="1800">
                <a:solidFill>
                  <a:srgbClr val="151513"/>
                </a:solidFill>
                <a:effectLst/>
                <a:latin typeface="Book Antiqua" panose="02040602050305030304" pitchFamily="18" charset="0"/>
                <a:ea typeface="Calibri" panose="020F0502020204030204" pitchFamily="34" charset="0"/>
                <a:cs typeface="Book Antiqua" panose="02040602050305030304" pitchFamily="18" charset="0"/>
              </a:rPr>
            </a:br>
            <a:r>
              <a:rPr lang="sv-SE" sz="1800">
                <a:solidFill>
                  <a:srgbClr val="151513"/>
                </a:solidFill>
                <a:effectLst/>
                <a:latin typeface="Book Antiqua" panose="02040602050305030304" pitchFamily="18" charset="0"/>
                <a:ea typeface="Calibri" panose="020F0502020204030204" pitchFamily="34" charset="0"/>
                <a:cs typeface="Book Antiqua" panose="02040602050305030304" pitchFamily="18" charset="0"/>
              </a:rPr>
              <a:t>	I beställningen ska också ingå att arbetsgivaren ska få </a:t>
            </a:r>
            <a:endParaRPr lang="sv-SE" sz="1800">
              <a:solidFill>
                <a:schemeClr val="tx1"/>
              </a:solidFill>
              <a:effectLst/>
              <a:latin typeface="TradeGothic"/>
              <a:ea typeface="Calibri" panose="020F0502020204030204" pitchFamily="34" charset="0"/>
              <a:cs typeface="Arial" panose="020B0604020202020204" pitchFamily="34" charset="0"/>
            </a:endParaRPr>
          </a:p>
          <a:p>
            <a:pPr marL="630555" indent="127000">
              <a:lnSpc>
                <a:spcPts val="1200"/>
              </a:lnSpc>
            </a:pPr>
            <a:r>
              <a:rPr lang="sv-SE" sz="1800">
                <a:solidFill>
                  <a:srgbClr val="151513"/>
                </a:solidFill>
                <a:effectLst/>
                <a:latin typeface="Book Antiqua" panose="02040602050305030304" pitchFamily="18" charset="0"/>
                <a:ea typeface="Calibri" panose="020F0502020204030204" pitchFamily="34" charset="0"/>
                <a:cs typeface="Book Antiqua" panose="02040602050305030304" pitchFamily="18" charset="0"/>
              </a:rPr>
              <a:t>1. ta del av bedömningen enligt första stycket, och resultat som ligger till grund för bedömningen, i en form som kan användas för det fortsatta 	syste­matiska arbetsmiljöarbetet och arbetsanpassningen, i den mån sekretess eller tystnadsplikt inte hindrar det, och </a:t>
            </a:r>
            <a:endParaRPr lang="sv-SE" sz="1800">
              <a:effectLst/>
              <a:latin typeface="TradeGothic"/>
              <a:ea typeface="Calibri" panose="020F0502020204030204" pitchFamily="34" charset="0"/>
              <a:cs typeface="Arial" panose="020B0604020202020204" pitchFamily="34" charset="0"/>
            </a:endParaRPr>
          </a:p>
          <a:p>
            <a:pPr marL="630555" indent="127000">
              <a:lnSpc>
                <a:spcPts val="1200"/>
              </a:lnSpc>
              <a:spcAft>
                <a:spcPts val="1235"/>
              </a:spcAft>
            </a:pPr>
            <a:r>
              <a:rPr lang="sv-SE" sz="1800">
                <a:solidFill>
                  <a:srgbClr val="151513"/>
                </a:solidFill>
                <a:effectLst/>
                <a:latin typeface="Book Antiqua" panose="02040602050305030304" pitchFamily="18" charset="0"/>
                <a:ea typeface="Calibri" panose="020F0502020204030204" pitchFamily="34" charset="0"/>
                <a:cs typeface="Book Antiqua" panose="02040602050305030304" pitchFamily="18" charset="0"/>
              </a:rPr>
              <a:t>2. tjänstbarhetsintyget, om ett sådant har utfärdats. </a:t>
            </a:r>
          </a:p>
          <a:p>
            <a:pPr marL="630555" indent="127000">
              <a:lnSpc>
                <a:spcPts val="1200"/>
              </a:lnSpc>
              <a:spcAft>
                <a:spcPts val="1235"/>
              </a:spcAft>
            </a:pPr>
            <a:endParaRPr lang="sv-SE" sz="1800">
              <a:effectLst/>
              <a:latin typeface="TradeGothic"/>
              <a:ea typeface="Calibri" panose="020F0502020204030204" pitchFamily="34" charset="0"/>
              <a:cs typeface="Arial" panose="020B0604020202020204" pitchFamily="34" charset="0"/>
            </a:endParaRPr>
          </a:p>
          <a:p>
            <a:pPr marL="630555">
              <a:spcAft>
                <a:spcPts val="600"/>
              </a:spcAft>
            </a:pPr>
            <a:r>
              <a:rPr lang="sv-SE" sz="1800" b="1">
                <a:solidFill>
                  <a:srgbClr val="151513"/>
                </a:solidFill>
                <a:effectLst/>
                <a:latin typeface="TradeGothic"/>
                <a:ea typeface="Calibri" panose="020F0502020204030204" pitchFamily="34" charset="0"/>
                <a:cs typeface="TradeGothic"/>
              </a:rPr>
              <a:t>Hur resultatet ska användas </a:t>
            </a:r>
            <a:endParaRPr lang="sv-SE" sz="1800">
              <a:effectLst/>
              <a:latin typeface="TradeGothic"/>
              <a:ea typeface="Calibri" panose="020F0502020204030204" pitchFamily="34" charset="0"/>
              <a:cs typeface="Arial" panose="020B0604020202020204" pitchFamily="34" charset="0"/>
            </a:endParaRPr>
          </a:p>
          <a:p>
            <a:pPr marL="630555">
              <a:lnSpc>
                <a:spcPts val="1215"/>
              </a:lnSpc>
            </a:pPr>
            <a:r>
              <a:rPr lang="sv-SE" sz="1800" b="1">
                <a:solidFill>
                  <a:srgbClr val="151513"/>
                </a:solidFill>
                <a:effectLst/>
                <a:latin typeface="Book Antiqua" panose="02040602050305030304" pitchFamily="18" charset="0"/>
                <a:ea typeface="Calibri" panose="020F0502020204030204" pitchFamily="34" charset="0"/>
                <a:cs typeface="Book Antiqua" panose="02040602050305030304" pitchFamily="18" charset="0"/>
              </a:rPr>
              <a:t>14 § </a:t>
            </a:r>
            <a:r>
              <a:rPr lang="sv-SE" sz="1800">
                <a:solidFill>
                  <a:srgbClr val="151513"/>
                </a:solidFill>
                <a:effectLst/>
                <a:latin typeface="Book Antiqua" panose="02040602050305030304" pitchFamily="18" charset="0"/>
                <a:ea typeface="Calibri" panose="020F0502020204030204" pitchFamily="34" charset="0"/>
                <a:cs typeface="Book Antiqua" panose="02040602050305030304" pitchFamily="18" charset="0"/>
              </a:rPr>
              <a:t>Arbetsgivaren ska </a:t>
            </a:r>
            <a:br>
              <a:rPr lang="sv-SE" sz="1800">
                <a:solidFill>
                  <a:srgbClr val="151513"/>
                </a:solidFill>
                <a:effectLst/>
                <a:latin typeface="Book Antiqua" panose="02040602050305030304" pitchFamily="18" charset="0"/>
                <a:ea typeface="Calibri" panose="020F0502020204030204" pitchFamily="34" charset="0"/>
                <a:cs typeface="Book Antiqua" panose="02040602050305030304" pitchFamily="18" charset="0"/>
              </a:rPr>
            </a:br>
            <a:endParaRPr lang="sv-SE" sz="1800">
              <a:effectLst/>
              <a:latin typeface="TradeGothic"/>
              <a:ea typeface="Calibri" panose="020F0502020204030204" pitchFamily="34" charset="0"/>
              <a:cs typeface="Arial" panose="020B0604020202020204" pitchFamily="34" charset="0"/>
            </a:endParaRPr>
          </a:p>
          <a:p>
            <a:pPr marL="757555">
              <a:lnSpc>
                <a:spcPts val="1215"/>
              </a:lnSpc>
            </a:pPr>
            <a:r>
              <a:rPr lang="sv-SE" sz="1800">
                <a:solidFill>
                  <a:srgbClr val="151513"/>
                </a:solidFill>
                <a:effectLst/>
                <a:latin typeface="Book Antiqua" panose="02040602050305030304" pitchFamily="18" charset="0"/>
                <a:ea typeface="Calibri" panose="020F0502020204030204" pitchFamily="34" charset="0"/>
                <a:cs typeface="Book Antiqua" panose="02040602050305030304" pitchFamily="18" charset="0"/>
              </a:rPr>
              <a:t>1. ta del av resultatet enligt 13 §, </a:t>
            </a:r>
            <a:endParaRPr lang="sv-SE" sz="1800">
              <a:effectLst/>
              <a:latin typeface="TradeGothic"/>
              <a:ea typeface="Calibri" panose="020F0502020204030204" pitchFamily="34" charset="0"/>
              <a:cs typeface="Arial" panose="020B0604020202020204" pitchFamily="34" charset="0"/>
            </a:endParaRPr>
          </a:p>
          <a:p>
            <a:pPr marL="757555">
              <a:lnSpc>
                <a:spcPts val="1215"/>
              </a:lnSpc>
            </a:pPr>
            <a:r>
              <a:rPr lang="sv-SE" sz="1800">
                <a:solidFill>
                  <a:srgbClr val="151513"/>
                </a:solidFill>
                <a:effectLst/>
                <a:latin typeface="Book Antiqua" panose="02040602050305030304" pitchFamily="18" charset="0"/>
                <a:ea typeface="Calibri" panose="020F0502020204030204" pitchFamily="34" charset="0"/>
                <a:cs typeface="Book Antiqua" panose="02040602050305030304" pitchFamily="18" charset="0"/>
              </a:rPr>
              <a:t>2. använda resultatet enligt 13 § i sitt systematiska arbetsmiljöarbete, och </a:t>
            </a:r>
            <a:endParaRPr lang="sv-SE" sz="1800">
              <a:effectLst/>
              <a:latin typeface="TradeGothic"/>
              <a:ea typeface="Calibri" panose="020F0502020204030204" pitchFamily="34" charset="0"/>
              <a:cs typeface="Arial" panose="020B0604020202020204" pitchFamily="34" charset="0"/>
            </a:endParaRPr>
          </a:p>
          <a:p>
            <a:pPr marL="757555">
              <a:lnSpc>
                <a:spcPts val="1215"/>
              </a:lnSpc>
            </a:pPr>
            <a:r>
              <a:rPr lang="sv-SE" sz="1800">
                <a:solidFill>
                  <a:srgbClr val="151513"/>
                </a:solidFill>
                <a:effectLst/>
                <a:latin typeface="Book Antiqua" panose="02040602050305030304" pitchFamily="18" charset="0"/>
                <a:ea typeface="Calibri" panose="020F0502020204030204" pitchFamily="34" charset="0"/>
                <a:cs typeface="Book Antiqua" panose="02040602050305030304" pitchFamily="18" charset="0"/>
              </a:rPr>
              <a:t>3. utifrån resultatet vidta de åtgärder som behövs för att förebygga ohälsa och olycksfall i arbetet.</a:t>
            </a:r>
            <a:endParaRPr lang="sv-SE" sz="1800">
              <a:effectLst/>
              <a:latin typeface="TradeGothic"/>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14FE85-29E1-4BC8-96FE-FDDFA29EB160}"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7744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a:effectLst/>
                <a:latin typeface="Calibri" panose="020F0502020204030204" pitchFamily="34" charset="0"/>
                <a:ea typeface="Calibri" panose="020F0502020204030204" pitchFamily="34" charset="0"/>
                <a:cs typeface="Arial" panose="020B0604020202020204" pitchFamily="34" charset="0"/>
              </a:rPr>
              <a:t>En bild som kan användas som </a:t>
            </a:r>
            <a:r>
              <a:rPr lang="sv-SE" sz="1800" b="1">
                <a:effectLst/>
                <a:latin typeface="Calibri" panose="020F0502020204030204" pitchFamily="34" charset="0"/>
                <a:ea typeface="Calibri" panose="020F0502020204030204" pitchFamily="34" charset="0"/>
                <a:cs typeface="Arial" panose="020B0604020202020204" pitchFamily="34" charset="0"/>
              </a:rPr>
              <a:t>dokumentation av anordnandet</a:t>
            </a:r>
            <a:r>
              <a:rPr lang="sv-SE" sz="1800">
                <a:effectLst/>
                <a:latin typeface="Calibri" panose="020F0502020204030204" pitchFamily="34" charset="0"/>
                <a:ea typeface="Calibri" panose="020F0502020204030204" pitchFamily="34" charset="0"/>
                <a:cs typeface="Arial" panose="020B0604020202020204" pitchFamily="34" charset="0"/>
              </a:rPr>
              <a:t> av medicinska kontroller, vilket är extra hjälpsamt vid de medicinska kontroller där anordnandet inte kan visas tydligt i form av tjänstbarhetsintyg (alltså vid medicinska kontroller gällande nattarbete, vibrationer, handintensivt arbete och vissa allergiframkallande kemiska produkter). Det blir här också tydligt för arbetsgivaren hur stor andel som verkligen deltagit i den medicinska kontrollen, vilket sedan kan leda vidare till analys av vad det står för och om det är något man vill förändra.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80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a:t>Vid den medicinska kontrollen har utföraren svarat (utan att deltagaren eller arbetsgivaren fått se svaret) om man ser förhöjd risk för ohälsa vid fortsatt exponering. Syftet med den frågan är att kunna sammanställa det för arbetsgivaren och framförallt för att kunna följa risken för ohälsa över tid.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a:t>Om man har angivit hur många som blivit inbjudna i rutan ”Inbjudna till medicinsk kontroll” när man tar ut rapporten kommer det stå med i den här bilden. I det här exemplet var 10 </a:t>
            </a:r>
            <a:r>
              <a:rPr lang="sv-SE" err="1"/>
              <a:t>st</a:t>
            </a:r>
            <a:r>
              <a:rPr lang="sv-SE"/>
              <a:t> inbjudna. En av dem har öppnat länken och där tackat nej till att delta i den medicinska kontrollen. Två personer har antingen inte fått länken, har inte gått in på den, eller gått in och där svarat att de inte vill att deras personuppgifter behandlas. Det kan därför vara bra att i inbjudan beskriva hur man ska gå till väga om man vill delta i den medicinska kontrollen utan att svara på hälsodeklarationen via länken.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p:txBody>
      </p:sp>
      <p:sp>
        <p:nvSpPr>
          <p:cNvPr id="4" name="Platshållare för bildnummer 3"/>
          <p:cNvSpPr>
            <a:spLocks noGrp="1"/>
          </p:cNvSpPr>
          <p:nvPr>
            <p:ph type="sldNum" sz="quarter" idx="5"/>
          </p:nvPr>
        </p:nvSpPr>
        <p:spPr/>
        <p:txBody>
          <a:bodyPr/>
          <a:lstStyle/>
          <a:p>
            <a:fld id="{8C8B8A2A-CB4C-4008-8890-D3A6137DBF07}" type="slidenum">
              <a:rPr lang="sv-SE" smtClean="0"/>
              <a:t>6</a:t>
            </a:fld>
            <a:endParaRPr lang="sv-SE"/>
          </a:p>
        </p:txBody>
      </p:sp>
    </p:spTree>
    <p:extLst>
      <p:ext uri="{BB962C8B-B14F-4D97-AF65-F5344CB8AC3E}">
        <p14:creationId xmlns:p14="http://schemas.microsoft.com/office/powerpoint/2010/main" val="1408120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a:latin typeface="Calibri" panose="020F0502020204030204" pitchFamily="34" charset="0"/>
                <a:ea typeface="Calibri" panose="020F0502020204030204" pitchFamily="34" charset="0"/>
                <a:cs typeface="Arial" panose="020B0604020202020204" pitchFamily="34" charset="0"/>
              </a:rPr>
              <a:t>Vårt förslag är att lägga bilden med analys och åtgärdsförslag tidigt i rapporten,</a:t>
            </a:r>
            <a:r>
              <a:rPr lang="sv-SE" sz="1200">
                <a:effectLst/>
                <a:latin typeface="Calibri" panose="020F0502020204030204" pitchFamily="34" charset="0"/>
                <a:ea typeface="Calibri" panose="020F0502020204030204" pitchFamily="34" charset="0"/>
                <a:cs typeface="Arial" panose="020B0604020202020204" pitchFamily="34" charset="0"/>
              </a:rPr>
              <a:t> för att direkt nå fram med viktiga budskap kring </a:t>
            </a:r>
            <a:r>
              <a:rPr lang="sv-SE" sz="1200" b="1">
                <a:effectLst/>
                <a:latin typeface="Calibri" panose="020F0502020204030204" pitchFamily="34" charset="0"/>
                <a:ea typeface="Calibri" panose="020F0502020204030204" pitchFamily="34" charset="0"/>
                <a:cs typeface="Arial" panose="020B0604020202020204" pitchFamily="34" charset="0"/>
              </a:rPr>
              <a:t>risk- och friskfaktorer</a:t>
            </a:r>
            <a:r>
              <a:rPr lang="sv-SE" sz="1200">
                <a:effectLst/>
                <a:latin typeface="Calibri" panose="020F0502020204030204" pitchFamily="34" charset="0"/>
                <a:ea typeface="Calibri" panose="020F0502020204030204" pitchFamily="34" charset="0"/>
                <a:cs typeface="Arial" panose="020B0604020202020204" pitchFamily="34" charset="0"/>
              </a:rPr>
              <a:t> i arbetsmiljön och vilka </a:t>
            </a:r>
            <a:r>
              <a:rPr lang="sv-SE" sz="1200" b="1">
                <a:effectLst/>
                <a:latin typeface="Calibri" panose="020F0502020204030204" pitchFamily="34" charset="0"/>
                <a:ea typeface="Calibri" panose="020F0502020204030204" pitchFamily="34" charset="0"/>
                <a:cs typeface="Arial" panose="020B0604020202020204" pitchFamily="34" charset="0"/>
              </a:rPr>
              <a:t>förebyggande åtgärder</a:t>
            </a:r>
            <a:r>
              <a:rPr lang="sv-SE" sz="1200">
                <a:effectLst/>
                <a:latin typeface="Calibri" panose="020F0502020204030204" pitchFamily="34" charset="0"/>
                <a:ea typeface="Calibri" panose="020F0502020204030204" pitchFamily="34" charset="0"/>
                <a:cs typeface="Arial" panose="020B0604020202020204" pitchFamily="34" charset="0"/>
              </a:rPr>
              <a:t> som kan rekommenderas. </a:t>
            </a:r>
            <a:r>
              <a:rPr lang="sv-SE" sz="1200">
                <a:latin typeface="Calibri" panose="020F0502020204030204" pitchFamily="34" charset="0"/>
                <a:ea typeface="Calibri" panose="020F0502020204030204" pitchFamily="34" charset="0"/>
                <a:cs typeface="Arial" panose="020B0604020202020204" pitchFamily="34" charset="0"/>
              </a:rPr>
              <a:t>S</a:t>
            </a:r>
            <a:r>
              <a:rPr lang="sv-SE" sz="1200">
                <a:effectLst/>
                <a:latin typeface="Calibri" panose="020F0502020204030204" pitchFamily="34" charset="0"/>
                <a:ea typeface="Calibri" panose="020F0502020204030204" pitchFamily="34" charset="0"/>
                <a:cs typeface="Arial" panose="020B0604020202020204" pitchFamily="34" charset="0"/>
              </a:rPr>
              <a:t>kapar nyfikenhet kring vilka resultat som ligger bakom rekommendationerna. </a:t>
            </a:r>
          </a:p>
          <a:p>
            <a:endParaRPr lang="sv-SE" sz="1200">
              <a:effectLst/>
              <a:latin typeface="Calibri" panose="020F0502020204030204" pitchFamily="34" charset="0"/>
              <a:ea typeface="Calibri" panose="020F0502020204030204" pitchFamily="34" charset="0"/>
              <a:cs typeface="Arial" panose="020B0604020202020204" pitchFamily="34" charset="0"/>
            </a:endParaRPr>
          </a:p>
          <a:p>
            <a:r>
              <a:rPr lang="sv-SE" sz="1200">
                <a:effectLst/>
                <a:latin typeface="Calibri" panose="020F0502020204030204" pitchFamily="34" charset="0"/>
                <a:ea typeface="Calibri" panose="020F0502020204030204" pitchFamily="34" charset="0"/>
                <a:cs typeface="Arial" panose="020B0604020202020204" pitchFamily="34" charset="0"/>
              </a:rPr>
              <a:t>Ni väljer själva om ni istället vill lägga bilden efter resultaten. </a:t>
            </a:r>
          </a:p>
          <a:p>
            <a:endParaRPr lang="sv-SE" sz="1200">
              <a:latin typeface="Calibri" panose="020F0502020204030204" pitchFamily="34" charset="0"/>
              <a:ea typeface="Calibri" panose="020F0502020204030204" pitchFamily="34" charset="0"/>
              <a:cs typeface="Arial" panose="020B0604020202020204" pitchFamily="34" charset="0"/>
            </a:endParaRPr>
          </a:p>
          <a:p>
            <a:r>
              <a:rPr lang="sv-SE" sz="1200">
                <a:effectLst/>
                <a:latin typeface="Calibri" panose="020F0502020204030204" pitchFamily="34" charset="0"/>
                <a:ea typeface="Calibri" panose="020F0502020204030204" pitchFamily="34" charset="0"/>
                <a:cs typeface="Arial" panose="020B0604020202020204" pitchFamily="34" charset="0"/>
              </a:rPr>
              <a:t>Ni väljer vilka rubriker som ska finnas med och tas bort i bilden. Ett råd kan vara att tydligt specificera vilka åtgärder som rekommenderas starkast, som man bör fokusera på. Ett annat råd kan vara att formulera åtgärderna utifrån om de SKA, BÖR eller KAN vidtas och gärna vilka effekter man förväntar sig. </a:t>
            </a:r>
          </a:p>
          <a:p>
            <a:endParaRPr lang="sv-SE"/>
          </a:p>
          <a:p>
            <a:pPr algn="l" fontAlgn="base"/>
            <a:r>
              <a:rPr lang="sv-SE" b="0" i="0">
                <a:solidFill>
                  <a:srgbClr val="000000"/>
                </a:solidFill>
                <a:effectLst/>
                <a:latin typeface="Georgia" panose="02040502050405020303" pitchFamily="18" charset="0"/>
              </a:rPr>
              <a:t>Flera studier visar att skiftschemat kan spela stor roll. Att arbeta något enstaka nattskift per månad har sannolikt marginell effekt på hälsoriskerna. Även antalet år som skiftarbetaren arbetat natt och skift verkar ha betydelse. Många studier visar ökad risk först efter 5-10 år med skift- och nattarbete. När det gäller permanent nattarbete går det inte att dra några säkra slutsatser om det innebär högre eller lägre hälsorisker jämfört med roterande skiftarbetare som växlar mellan dag-, kväll- och nattarbete.</a:t>
            </a:r>
            <a:endParaRPr lang="sv-SE"/>
          </a:p>
          <a:p>
            <a:endParaRPr lang="sv-SE"/>
          </a:p>
          <a:p>
            <a:r>
              <a:rPr lang="sv-SE"/>
              <a:t>Tips på kunskapsunderlag och åtgärder: </a:t>
            </a:r>
          </a:p>
          <a:p>
            <a:r>
              <a:rPr lang="sv-SE"/>
              <a:t>Stressforskningsinstitutets hemsida om skiftarbete: https://www.su.se/skiftarbetaren/</a:t>
            </a:r>
            <a:br>
              <a:rPr lang="sv-SE"/>
            </a:br>
            <a:r>
              <a:rPr lang="sv-SE"/>
              <a:t>Tips på utformning av bra skiftscheman: https://www.su.se/skiftarbetaren/%C3%A4mnesomr%C3%A5den/schemats-betydelse</a:t>
            </a:r>
          </a:p>
          <a:p>
            <a:pPr marL="0" indent="0">
              <a:buFontTx/>
              <a:buNone/>
            </a:pPr>
            <a:r>
              <a:rPr lang="sv-SE"/>
              <a:t>Utbildning inom schemaläggning: https://vardgivare.skane.se/kompetens-utveckling/utbildningar/webb/halsoframjande-schemalaggning-vid-tjanstgoring-blandad-dag-natt</a:t>
            </a:r>
          </a:p>
        </p:txBody>
      </p:sp>
      <p:sp>
        <p:nvSpPr>
          <p:cNvPr id="4" name="Platshållare för bildnummer 3"/>
          <p:cNvSpPr>
            <a:spLocks noGrp="1"/>
          </p:cNvSpPr>
          <p:nvPr>
            <p:ph type="sldNum" sz="quarter" idx="5"/>
          </p:nvPr>
        </p:nvSpPr>
        <p:spPr/>
        <p:txBody>
          <a:bodyPr/>
          <a:lstStyle/>
          <a:p>
            <a:fld id="{8C8B8A2A-CB4C-4008-8890-D3A6137DBF07}" type="slidenum">
              <a:rPr lang="sv-SE" smtClean="0"/>
              <a:t>7</a:t>
            </a:fld>
            <a:endParaRPr lang="sv-SE"/>
          </a:p>
        </p:txBody>
      </p:sp>
    </p:spTree>
    <p:extLst>
      <p:ext uri="{BB962C8B-B14F-4D97-AF65-F5344CB8AC3E}">
        <p14:creationId xmlns:p14="http://schemas.microsoft.com/office/powerpoint/2010/main" val="3286489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Vanliga besvär vid nattarbete och skiftgång. Läs mer hos Stressforskningsinstitutet: https://www.su.se/skiftarbetaren/%C3%A4mnesomr%C3%A5den/s%C3%B6mn-tr%C3%B6tthet</a:t>
            </a:r>
          </a:p>
          <a:p>
            <a:endParaRPr lang="sv-SE"/>
          </a:p>
        </p:txBody>
      </p:sp>
      <p:sp>
        <p:nvSpPr>
          <p:cNvPr id="4" name="Platshållare för bildnummer 3"/>
          <p:cNvSpPr>
            <a:spLocks noGrp="1"/>
          </p:cNvSpPr>
          <p:nvPr>
            <p:ph type="sldNum" sz="quarter" idx="5"/>
          </p:nvPr>
        </p:nvSpPr>
        <p:spPr/>
        <p:txBody>
          <a:bodyPr/>
          <a:lstStyle/>
          <a:p>
            <a:fld id="{8C8B8A2A-CB4C-4008-8890-D3A6137DBF07}" type="slidenum">
              <a:rPr lang="sv-SE" smtClean="0"/>
              <a:t>8</a:t>
            </a:fld>
            <a:endParaRPr lang="sv-SE"/>
          </a:p>
        </p:txBody>
      </p:sp>
    </p:spTree>
    <p:extLst>
      <p:ext uri="{BB962C8B-B14F-4D97-AF65-F5344CB8AC3E}">
        <p14:creationId xmlns:p14="http://schemas.microsoft.com/office/powerpoint/2010/main" val="256282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0" i="0">
                <a:solidFill>
                  <a:srgbClr val="000000"/>
                </a:solidFill>
                <a:effectLst/>
                <a:latin typeface="Georgia" panose="02040502050405020303" pitchFamily="18" charset="0"/>
              </a:rPr>
              <a:t>Skiftarbete innebär inte att sömnen alltid är störd. Flera studier visar att stress vid sänggåendet är en viktigare orsak än skiftarbete när det gäller regelbundet förekommande sömnstörningar såsom </a:t>
            </a:r>
            <a:r>
              <a:rPr lang="sv-SE" b="0" i="0" err="1">
                <a:solidFill>
                  <a:srgbClr val="000000"/>
                </a:solidFill>
                <a:effectLst/>
                <a:latin typeface="Georgia" panose="02040502050405020303" pitchFamily="18" charset="0"/>
              </a:rPr>
              <a:t>insomni</a:t>
            </a:r>
            <a:r>
              <a:rPr lang="sv-SE" b="0" i="0">
                <a:solidFill>
                  <a:srgbClr val="000000"/>
                </a:solidFill>
                <a:effectLst/>
                <a:latin typeface="Georgia" panose="02040502050405020303" pitchFamily="18" charset="0"/>
              </a:rPr>
              <a:t>. </a:t>
            </a:r>
            <a:r>
              <a:rPr lang="sv-SE"/>
              <a:t>Läs mer hos Stressforskningsinstitutet: https://www.su.se/skiftarbetaren/%C3%A4mnesomr%C3%A5den/s%C3%B6mn-tr%C3%B6tthet</a:t>
            </a:r>
          </a:p>
          <a:p>
            <a:endParaRPr lang="sv-SE"/>
          </a:p>
        </p:txBody>
      </p:sp>
      <p:sp>
        <p:nvSpPr>
          <p:cNvPr id="4" name="Platshållare för bildnummer 3"/>
          <p:cNvSpPr>
            <a:spLocks noGrp="1"/>
          </p:cNvSpPr>
          <p:nvPr>
            <p:ph type="sldNum" sz="quarter" idx="5"/>
          </p:nvPr>
        </p:nvSpPr>
        <p:spPr/>
        <p:txBody>
          <a:bodyPr/>
          <a:lstStyle/>
          <a:p>
            <a:fld id="{8C8B8A2A-CB4C-4008-8890-D3A6137DBF07}" type="slidenum">
              <a:rPr lang="sv-SE" smtClean="0"/>
              <a:t>9</a:t>
            </a:fld>
            <a:endParaRPr lang="sv-SE"/>
          </a:p>
        </p:txBody>
      </p:sp>
    </p:spTree>
    <p:extLst>
      <p:ext uri="{BB962C8B-B14F-4D97-AF65-F5344CB8AC3E}">
        <p14:creationId xmlns:p14="http://schemas.microsoft.com/office/powerpoint/2010/main" val="4165459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G/V 2">
    <p:spTree>
      <p:nvGrpSpPr>
        <p:cNvPr id="1" name=""/>
        <p:cNvGrpSpPr/>
        <p:nvPr/>
      </p:nvGrpSpPr>
      <p:grpSpPr>
        <a:xfrm>
          <a:off x="0" y="0"/>
          <a:ext cx="0" cy="0"/>
          <a:chOff x="0" y="0"/>
          <a:chExt cx="0" cy="0"/>
        </a:xfrm>
      </p:grpSpPr>
      <p:sp>
        <p:nvSpPr>
          <p:cNvPr id="8" name="Rectangle 7"/>
          <p:cNvSpPr/>
          <p:nvPr/>
        </p:nvSpPr>
        <p:spPr>
          <a:xfrm>
            <a:off x="0" y="2"/>
            <a:ext cx="12218707" cy="6857999"/>
          </a:xfrm>
          <a:prstGeom prst="rect">
            <a:avLst/>
          </a:prstGeom>
          <a:solidFill>
            <a:srgbClr val="81C185"/>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sz="2400"/>
          </a:p>
        </p:txBody>
      </p:sp>
      <p:sp>
        <p:nvSpPr>
          <p:cNvPr id="2" name="Rubrik 1"/>
          <p:cNvSpPr>
            <a:spLocks noGrp="1"/>
          </p:cNvSpPr>
          <p:nvPr>
            <p:ph type="ctrTitle" hasCustomPrompt="1"/>
          </p:nvPr>
        </p:nvSpPr>
        <p:spPr>
          <a:xfrm>
            <a:off x="914400" y="2130426"/>
            <a:ext cx="10363200" cy="1470025"/>
          </a:xfrm>
        </p:spPr>
        <p:txBody>
          <a:bodyPr>
            <a:normAutofit/>
          </a:bodyPr>
          <a:lstStyle>
            <a:lvl1pPr>
              <a:defRPr sz="4133" b="1" cap="none">
                <a:solidFill>
                  <a:schemeClr val="bg1"/>
                </a:solidFill>
              </a:defRPr>
            </a:lvl1pPr>
          </a:lstStyle>
          <a:p>
            <a:r>
              <a:rPr lang="sv-SE"/>
              <a:t>Klicka här för att ändra format</a:t>
            </a:r>
          </a:p>
        </p:txBody>
      </p:sp>
      <p:sp>
        <p:nvSpPr>
          <p:cNvPr id="3" name="Underrubrik 2"/>
          <p:cNvSpPr>
            <a:spLocks noGrp="1"/>
          </p:cNvSpPr>
          <p:nvPr>
            <p:ph type="subTitle" idx="1"/>
          </p:nvPr>
        </p:nvSpPr>
        <p:spPr>
          <a:xfrm>
            <a:off x="1828800" y="3886200"/>
            <a:ext cx="8534400" cy="1752600"/>
          </a:xfrm>
        </p:spPr>
        <p:txBody>
          <a:bodyPr>
            <a:normAutofit/>
          </a:bodyPr>
          <a:lstStyle>
            <a:lvl1pPr marL="0" indent="0" algn="ctr">
              <a:buNone/>
              <a:defRPr sz="3733">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sv-SE"/>
              <a:t>Klicka här för att ändra mall för underrubrikformat</a:t>
            </a:r>
          </a:p>
        </p:txBody>
      </p:sp>
      <p:sp>
        <p:nvSpPr>
          <p:cNvPr id="4" name="Platshållare för datum 3"/>
          <p:cNvSpPr>
            <a:spLocks noGrp="1"/>
          </p:cNvSpPr>
          <p:nvPr>
            <p:ph type="dt" sz="half" idx="10"/>
          </p:nvPr>
        </p:nvSpPr>
        <p:spPr>
          <a:xfrm>
            <a:off x="609600" y="6172200"/>
            <a:ext cx="2844800" cy="365125"/>
          </a:xfrm>
        </p:spPr>
        <p:txBody>
          <a:bodyPr/>
          <a:lstStyle/>
          <a:p>
            <a:fld id="{65B7CE02-AC31-4988-B44E-F151F59D2D4C}" type="datetimeFigureOut">
              <a:rPr lang="sv-SE" smtClean="0"/>
              <a:t>2022-11-01</a:t>
            </a:fld>
            <a:endParaRPr lang="sv-SE"/>
          </a:p>
        </p:txBody>
      </p:sp>
      <p:sp>
        <p:nvSpPr>
          <p:cNvPr id="5" name="Platshållare för sidfot 4"/>
          <p:cNvSpPr>
            <a:spLocks noGrp="1"/>
          </p:cNvSpPr>
          <p:nvPr>
            <p:ph type="ftr" sz="quarter" idx="11"/>
          </p:nvPr>
        </p:nvSpPr>
        <p:spPr>
          <a:xfrm>
            <a:off x="4165600" y="6172200"/>
            <a:ext cx="3860800" cy="365125"/>
          </a:xfrm>
        </p:spPr>
        <p:txBody>
          <a:bodyPr/>
          <a:lstStyle/>
          <a:p>
            <a:endParaRPr lang="sv-SE"/>
          </a:p>
        </p:txBody>
      </p:sp>
      <p:sp>
        <p:nvSpPr>
          <p:cNvPr id="6" name="Platshållare för bildnummer 5"/>
          <p:cNvSpPr>
            <a:spLocks noGrp="1"/>
          </p:cNvSpPr>
          <p:nvPr>
            <p:ph type="sldNum" sz="quarter" idx="12"/>
          </p:nvPr>
        </p:nvSpPr>
        <p:spPr>
          <a:xfrm>
            <a:off x="8737600" y="6172200"/>
            <a:ext cx="2844800" cy="365125"/>
          </a:xfrm>
        </p:spPr>
        <p:txBody>
          <a:bodyPr/>
          <a:lstStyle/>
          <a:p>
            <a:fld id="{C93D6A46-4DCB-4EAC-9DB0-7464E78FA108}" type="slidenum">
              <a:rPr lang="sv-SE" smtClean="0"/>
              <a:t>‹#›</a:t>
            </a:fld>
            <a:endParaRPr lang="sv-SE"/>
          </a:p>
        </p:txBody>
      </p:sp>
    </p:spTree>
    <p:extLst>
      <p:ext uri="{BB962C8B-B14F-4D97-AF65-F5344CB8AC3E}">
        <p14:creationId xmlns:p14="http://schemas.microsoft.com/office/powerpoint/2010/main" val="3599109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Rubrikbild G/G 5">
    <p:spTree>
      <p:nvGrpSpPr>
        <p:cNvPr id="1" name=""/>
        <p:cNvGrpSpPr/>
        <p:nvPr/>
      </p:nvGrpSpPr>
      <p:grpSpPr>
        <a:xfrm>
          <a:off x="0" y="0"/>
          <a:ext cx="0" cy="0"/>
          <a:chOff x="0" y="0"/>
          <a:chExt cx="0" cy="0"/>
        </a:xfrm>
      </p:grpSpPr>
      <p:sp>
        <p:nvSpPr>
          <p:cNvPr id="8" name="Rectangle 7"/>
          <p:cNvSpPr/>
          <p:nvPr/>
        </p:nvSpPr>
        <p:spPr>
          <a:xfrm>
            <a:off x="1" y="2"/>
            <a:ext cx="12218707" cy="6857999"/>
          </a:xfrm>
          <a:prstGeom prst="rect">
            <a:avLst/>
          </a:prstGeom>
          <a:gradFill flip="none" rotWithShape="1">
            <a:gsLst>
              <a:gs pos="0">
                <a:srgbClr val="C8D1D5"/>
              </a:gs>
              <a:gs pos="50000">
                <a:schemeClr val="bg1"/>
              </a:gs>
              <a:gs pos="100000">
                <a:srgbClr val="C5CCD1"/>
              </a:gs>
            </a:gsLst>
            <a:path path="circle">
              <a:fillToRect l="100000" t="100000"/>
            </a:path>
            <a:tileRect r="-100000" b="-100000"/>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sz="2400">
              <a:solidFill>
                <a:srgbClr val="323E47"/>
              </a:solidFill>
            </a:endParaRPr>
          </a:p>
        </p:txBody>
      </p:sp>
      <p:pic>
        <p:nvPicPr>
          <p:cNvPr id="12" name="Bildobjekt 11">
            <a:extLst>
              <a:ext uri="{FF2B5EF4-FFF2-40B4-BE49-F238E27FC236}">
                <a16:creationId xmlns:a16="http://schemas.microsoft.com/office/drawing/2014/main" id="{57A5AF8E-14F7-FF45-AD51-6784F1BC8AD4}"/>
              </a:ext>
            </a:extLst>
          </p:cNvPr>
          <p:cNvPicPr>
            <a:picLocks noChangeAspect="1"/>
          </p:cNvPicPr>
          <p:nvPr/>
        </p:nvPicPr>
        <p:blipFill rotWithShape="1">
          <a:blip r:embed="rId2">
            <a:alphaModFix amt="15000"/>
          </a:blip>
          <a:srcRect r="16811" b="22829"/>
          <a:stretch/>
        </p:blipFill>
        <p:spPr>
          <a:xfrm>
            <a:off x="6170128" y="1284149"/>
            <a:ext cx="6048581" cy="5573852"/>
          </a:xfrm>
          <a:prstGeom prst="rect">
            <a:avLst/>
          </a:prstGeom>
        </p:spPr>
      </p:pic>
      <p:sp>
        <p:nvSpPr>
          <p:cNvPr id="2" name="Rubrik 1"/>
          <p:cNvSpPr>
            <a:spLocks noGrp="1"/>
          </p:cNvSpPr>
          <p:nvPr>
            <p:ph type="ctrTitle" hasCustomPrompt="1"/>
          </p:nvPr>
        </p:nvSpPr>
        <p:spPr>
          <a:xfrm>
            <a:off x="914400" y="2130426"/>
            <a:ext cx="10363200" cy="1470025"/>
          </a:xfrm>
        </p:spPr>
        <p:txBody>
          <a:bodyPr>
            <a:normAutofit/>
          </a:bodyPr>
          <a:lstStyle>
            <a:lvl1pPr>
              <a:defRPr sz="4133" b="1" cap="none">
                <a:solidFill>
                  <a:srgbClr val="323E47"/>
                </a:solidFill>
              </a:defRPr>
            </a:lvl1pPr>
          </a:lstStyle>
          <a:p>
            <a:r>
              <a:rPr lang="sv-SE"/>
              <a:t>Klicka här för att ändra format</a:t>
            </a:r>
          </a:p>
        </p:txBody>
      </p:sp>
      <p:sp>
        <p:nvSpPr>
          <p:cNvPr id="3" name="Underrubrik 2"/>
          <p:cNvSpPr>
            <a:spLocks noGrp="1"/>
          </p:cNvSpPr>
          <p:nvPr>
            <p:ph type="subTitle" idx="1"/>
          </p:nvPr>
        </p:nvSpPr>
        <p:spPr>
          <a:xfrm>
            <a:off x="1828800" y="3886200"/>
            <a:ext cx="8534400" cy="1752600"/>
          </a:xfrm>
        </p:spPr>
        <p:txBody>
          <a:bodyPr>
            <a:normAutofit/>
          </a:bodyPr>
          <a:lstStyle>
            <a:lvl1pPr marL="0" indent="0" algn="ctr">
              <a:buNone/>
              <a:defRPr sz="3733">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sv-SE"/>
              <a:t>Klicka här för att ändra mall för underrubrikformat</a:t>
            </a:r>
          </a:p>
        </p:txBody>
      </p:sp>
      <p:sp>
        <p:nvSpPr>
          <p:cNvPr id="4" name="Platshållare för datum 3"/>
          <p:cNvSpPr>
            <a:spLocks noGrp="1"/>
          </p:cNvSpPr>
          <p:nvPr>
            <p:ph type="dt" sz="half" idx="10"/>
          </p:nvPr>
        </p:nvSpPr>
        <p:spPr>
          <a:xfrm>
            <a:off x="609600" y="6172200"/>
            <a:ext cx="2844800" cy="365125"/>
          </a:xfrm>
        </p:spPr>
        <p:txBody>
          <a:bodyPr/>
          <a:lstStyle/>
          <a:p>
            <a:fld id="{65B7CE02-AC31-4988-B44E-F151F59D2D4C}" type="datetimeFigureOut">
              <a:rPr lang="sv-SE" smtClean="0"/>
              <a:t>2022-11-01</a:t>
            </a:fld>
            <a:endParaRPr lang="sv-SE"/>
          </a:p>
        </p:txBody>
      </p:sp>
      <p:sp>
        <p:nvSpPr>
          <p:cNvPr id="5" name="Platshållare för sidfot 4"/>
          <p:cNvSpPr>
            <a:spLocks noGrp="1"/>
          </p:cNvSpPr>
          <p:nvPr>
            <p:ph type="ftr" sz="quarter" idx="11"/>
          </p:nvPr>
        </p:nvSpPr>
        <p:spPr>
          <a:xfrm>
            <a:off x="4165600" y="6172200"/>
            <a:ext cx="3860800" cy="365125"/>
          </a:xfrm>
        </p:spPr>
        <p:txBody>
          <a:bodyPr/>
          <a:lstStyle/>
          <a:p>
            <a:endParaRPr lang="sv-SE"/>
          </a:p>
        </p:txBody>
      </p:sp>
      <p:sp>
        <p:nvSpPr>
          <p:cNvPr id="6" name="Platshållare för bildnummer 5"/>
          <p:cNvSpPr>
            <a:spLocks noGrp="1"/>
          </p:cNvSpPr>
          <p:nvPr>
            <p:ph type="sldNum" sz="quarter" idx="12"/>
          </p:nvPr>
        </p:nvSpPr>
        <p:spPr>
          <a:xfrm>
            <a:off x="8737600" y="6172200"/>
            <a:ext cx="2844800" cy="365125"/>
          </a:xfrm>
        </p:spPr>
        <p:txBody>
          <a:bodyPr/>
          <a:lstStyle/>
          <a:p>
            <a:fld id="{C93D6A46-4DCB-4EAC-9DB0-7464E78FA108}" type="slidenum">
              <a:rPr lang="sv-SE" smtClean="0"/>
              <a:t>‹#›</a:t>
            </a:fld>
            <a:endParaRPr lang="sv-SE"/>
          </a:p>
        </p:txBody>
      </p:sp>
    </p:spTree>
    <p:extLst>
      <p:ext uri="{BB962C8B-B14F-4D97-AF65-F5344CB8AC3E}">
        <p14:creationId xmlns:p14="http://schemas.microsoft.com/office/powerpoint/2010/main" val="4126733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ubrik och innehåll BLANK">
    <p:spTree>
      <p:nvGrpSpPr>
        <p:cNvPr id="1" name=""/>
        <p:cNvGrpSpPr/>
        <p:nvPr/>
      </p:nvGrpSpPr>
      <p:grpSpPr>
        <a:xfrm>
          <a:off x="0" y="0"/>
          <a:ext cx="0" cy="0"/>
          <a:chOff x="0" y="0"/>
          <a:chExt cx="0" cy="0"/>
        </a:xfrm>
      </p:grpSpPr>
      <p:sp>
        <p:nvSpPr>
          <p:cNvPr id="10" name="Rubrik 1"/>
          <p:cNvSpPr>
            <a:spLocks noGrp="1"/>
          </p:cNvSpPr>
          <p:nvPr>
            <p:ph type="title" hasCustomPrompt="1"/>
          </p:nvPr>
        </p:nvSpPr>
        <p:spPr>
          <a:xfrm>
            <a:off x="609600" y="274639"/>
            <a:ext cx="10972800" cy="1143000"/>
          </a:xfrm>
        </p:spPr>
        <p:txBody>
          <a:bodyPr>
            <a:normAutofit/>
          </a:bodyPr>
          <a:lstStyle>
            <a:lvl1pPr>
              <a:defRPr sz="4133" b="1" cap="none"/>
            </a:lvl1pPr>
          </a:lstStyle>
          <a:p>
            <a:r>
              <a:rPr lang="sv-SE"/>
              <a:t>Klicka här för att ändra format</a:t>
            </a:r>
          </a:p>
        </p:txBody>
      </p:sp>
      <p:sp>
        <p:nvSpPr>
          <p:cNvPr id="11" name="Platshållare för innehåll 2"/>
          <p:cNvSpPr>
            <a:spLocks noGrp="1"/>
          </p:cNvSpPr>
          <p:nvPr>
            <p:ph idx="1"/>
          </p:nvPr>
        </p:nvSpPr>
        <p:spPr>
          <a:xfrm>
            <a:off x="609600" y="1600201"/>
            <a:ext cx="10972800" cy="4525963"/>
          </a:xfrm>
        </p:spPr>
        <p:txBody>
          <a:bodyPr/>
          <a:lstStyle>
            <a:lvl1pPr>
              <a:defRPr sz="4000"/>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2" name="Platshållare för datum 3"/>
          <p:cNvSpPr>
            <a:spLocks noGrp="1"/>
          </p:cNvSpPr>
          <p:nvPr>
            <p:ph type="dt" sz="half" idx="10"/>
          </p:nvPr>
        </p:nvSpPr>
        <p:spPr>
          <a:xfrm>
            <a:off x="609600" y="6172200"/>
            <a:ext cx="2844800" cy="365125"/>
          </a:xfrm>
        </p:spPr>
        <p:txBody>
          <a:bodyPr/>
          <a:lstStyle/>
          <a:p>
            <a:fld id="{65B7CE02-AC31-4988-B44E-F151F59D2D4C}" type="datetimeFigureOut">
              <a:rPr lang="sv-SE" smtClean="0"/>
              <a:t>2022-11-01</a:t>
            </a:fld>
            <a:endParaRPr lang="sv-SE"/>
          </a:p>
        </p:txBody>
      </p:sp>
      <p:sp>
        <p:nvSpPr>
          <p:cNvPr id="13" name="Platshållare för sidfot 4"/>
          <p:cNvSpPr>
            <a:spLocks noGrp="1"/>
          </p:cNvSpPr>
          <p:nvPr>
            <p:ph type="ftr" sz="quarter" idx="11"/>
          </p:nvPr>
        </p:nvSpPr>
        <p:spPr>
          <a:xfrm>
            <a:off x="4165600" y="6172200"/>
            <a:ext cx="3860800" cy="365125"/>
          </a:xfrm>
        </p:spPr>
        <p:txBody>
          <a:bodyPr/>
          <a:lstStyle/>
          <a:p>
            <a:endParaRPr lang="sv-SE"/>
          </a:p>
        </p:txBody>
      </p:sp>
      <p:sp>
        <p:nvSpPr>
          <p:cNvPr id="14" name="Platshållare för bildnummer 5"/>
          <p:cNvSpPr>
            <a:spLocks noGrp="1"/>
          </p:cNvSpPr>
          <p:nvPr>
            <p:ph type="sldNum" sz="quarter" idx="12"/>
          </p:nvPr>
        </p:nvSpPr>
        <p:spPr>
          <a:xfrm>
            <a:off x="8737600" y="6172200"/>
            <a:ext cx="2844800" cy="365125"/>
          </a:xfrm>
        </p:spPr>
        <p:txBody>
          <a:bodyPr/>
          <a:lstStyle/>
          <a:p>
            <a:fld id="{C93D6A46-4DCB-4EAC-9DB0-7464E78FA108}" type="slidenum">
              <a:rPr lang="sv-SE" smtClean="0"/>
              <a:t>‹#›</a:t>
            </a:fld>
            <a:endParaRPr lang="sv-SE"/>
          </a:p>
        </p:txBody>
      </p:sp>
      <p:pic>
        <p:nvPicPr>
          <p:cNvPr id="8" name="Bildobjekt 7">
            <a:extLst>
              <a:ext uri="{FF2B5EF4-FFF2-40B4-BE49-F238E27FC236}">
                <a16:creationId xmlns:a16="http://schemas.microsoft.com/office/drawing/2014/main" id="{A0004F82-8842-4A59-BEDB-D4DD871DBB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5651" y="170364"/>
            <a:ext cx="3019788" cy="230470"/>
          </a:xfrm>
          <a:prstGeom prst="rect">
            <a:avLst/>
          </a:prstGeom>
        </p:spPr>
      </p:pic>
    </p:spTree>
    <p:extLst>
      <p:ext uri="{BB962C8B-B14F-4D97-AF65-F5344CB8AC3E}">
        <p14:creationId xmlns:p14="http://schemas.microsoft.com/office/powerpoint/2010/main" val="39240241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npassad layou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9C73FC2C-CF22-42A6-B46C-396716063FED}"/>
              </a:ext>
            </a:extLst>
          </p:cNvPr>
          <p:cNvSpPr/>
          <p:nvPr/>
        </p:nvSpPr>
        <p:spPr>
          <a:xfrm>
            <a:off x="0" y="3332989"/>
            <a:ext cx="12192000" cy="3525011"/>
          </a:xfrm>
          <a:prstGeom prst="rect">
            <a:avLst/>
          </a:prstGeom>
          <a:solidFill>
            <a:srgbClr val="81C185">
              <a:alpha val="7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2400"/>
          </a:p>
        </p:txBody>
      </p:sp>
      <p:sp>
        <p:nvSpPr>
          <p:cNvPr id="7" name="Rektangel 6">
            <a:extLst>
              <a:ext uri="{FF2B5EF4-FFF2-40B4-BE49-F238E27FC236}">
                <a16:creationId xmlns:a16="http://schemas.microsoft.com/office/drawing/2014/main" id="{B8BEB8AE-E49B-4D6A-9F7D-77F70384B6B1}"/>
              </a:ext>
            </a:extLst>
          </p:cNvPr>
          <p:cNvSpPr/>
          <p:nvPr/>
        </p:nvSpPr>
        <p:spPr>
          <a:xfrm>
            <a:off x="0" y="-11935"/>
            <a:ext cx="12192000" cy="3429000"/>
          </a:xfrm>
          <a:prstGeom prst="rect">
            <a:avLst/>
          </a:prstGeom>
          <a:solidFill>
            <a:srgbClr val="81C1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2400"/>
          </a:p>
        </p:txBody>
      </p:sp>
    </p:spTree>
    <p:extLst>
      <p:ext uri="{BB962C8B-B14F-4D97-AF65-F5344CB8AC3E}">
        <p14:creationId xmlns:p14="http://schemas.microsoft.com/office/powerpoint/2010/main" val="3688233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Rubrikbild BLANK">
    <p:spTree>
      <p:nvGrpSpPr>
        <p:cNvPr id="1" name=""/>
        <p:cNvGrpSpPr/>
        <p:nvPr/>
      </p:nvGrpSpPr>
      <p:grpSpPr>
        <a:xfrm>
          <a:off x="0" y="0"/>
          <a:ext cx="0" cy="0"/>
          <a:chOff x="0" y="0"/>
          <a:chExt cx="0" cy="0"/>
        </a:xfrm>
      </p:grpSpPr>
      <p:sp>
        <p:nvSpPr>
          <p:cNvPr id="7" name="Platshållare för datum 3"/>
          <p:cNvSpPr>
            <a:spLocks noGrp="1"/>
          </p:cNvSpPr>
          <p:nvPr>
            <p:ph type="dt" sz="half" idx="10"/>
          </p:nvPr>
        </p:nvSpPr>
        <p:spPr>
          <a:xfrm>
            <a:off x="609600" y="6172200"/>
            <a:ext cx="2844800" cy="365125"/>
          </a:xfrm>
        </p:spPr>
        <p:txBody>
          <a:bodyPr/>
          <a:lstStyle/>
          <a:p>
            <a:fld id="{65B7CE02-AC31-4988-B44E-F151F59D2D4C}" type="datetimeFigureOut">
              <a:rPr lang="sv-SE" smtClean="0"/>
              <a:t>2022-11-01</a:t>
            </a:fld>
            <a:endParaRPr lang="sv-SE"/>
          </a:p>
        </p:txBody>
      </p:sp>
      <p:sp>
        <p:nvSpPr>
          <p:cNvPr id="8" name="Platshållare för sidfot 4"/>
          <p:cNvSpPr>
            <a:spLocks noGrp="1"/>
          </p:cNvSpPr>
          <p:nvPr>
            <p:ph type="ftr" sz="quarter" idx="11"/>
          </p:nvPr>
        </p:nvSpPr>
        <p:spPr>
          <a:xfrm>
            <a:off x="4165600" y="6172200"/>
            <a:ext cx="3860800" cy="365125"/>
          </a:xfrm>
        </p:spPr>
        <p:txBody>
          <a:bodyPr/>
          <a:lstStyle/>
          <a:p>
            <a:endParaRPr lang="sv-SE"/>
          </a:p>
        </p:txBody>
      </p:sp>
      <p:sp>
        <p:nvSpPr>
          <p:cNvPr id="9" name="Platshållare för bildnummer 5"/>
          <p:cNvSpPr>
            <a:spLocks noGrp="1"/>
          </p:cNvSpPr>
          <p:nvPr>
            <p:ph type="sldNum" sz="quarter" idx="12"/>
          </p:nvPr>
        </p:nvSpPr>
        <p:spPr>
          <a:xfrm>
            <a:off x="8737600" y="6172200"/>
            <a:ext cx="2844800" cy="365125"/>
          </a:xfrm>
        </p:spPr>
        <p:txBody>
          <a:bodyPr/>
          <a:lstStyle/>
          <a:p>
            <a:fld id="{C93D6A46-4DCB-4EAC-9DB0-7464E78FA108}" type="slidenum">
              <a:rPr lang="sv-SE" smtClean="0"/>
              <a:t>‹#›</a:t>
            </a:fld>
            <a:endParaRPr lang="sv-SE"/>
          </a:p>
        </p:txBody>
      </p:sp>
      <p:sp>
        <p:nvSpPr>
          <p:cNvPr id="11" name="Underrubrik 2"/>
          <p:cNvSpPr>
            <a:spLocks noGrp="1"/>
          </p:cNvSpPr>
          <p:nvPr>
            <p:ph type="subTitle" idx="1"/>
          </p:nvPr>
        </p:nvSpPr>
        <p:spPr>
          <a:xfrm>
            <a:off x="1828800" y="3886200"/>
            <a:ext cx="8534400" cy="1752600"/>
          </a:xfrm>
        </p:spPr>
        <p:txBody>
          <a:bodyPr>
            <a:normAutofit/>
          </a:bodyPr>
          <a:lstStyle>
            <a:lvl1pPr marL="0" indent="0" algn="ctr">
              <a:buNone/>
              <a:defRPr sz="3733">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sv-SE"/>
              <a:t>Klicka här för att ändra mall för underrubrikformat</a:t>
            </a:r>
          </a:p>
        </p:txBody>
      </p:sp>
      <p:pic>
        <p:nvPicPr>
          <p:cNvPr id="12" name="Bildobjekt 11">
            <a:extLst>
              <a:ext uri="{FF2B5EF4-FFF2-40B4-BE49-F238E27FC236}">
                <a16:creationId xmlns:a16="http://schemas.microsoft.com/office/drawing/2014/main" id="{71A57898-6B28-499C-8F4F-E0D3FF12755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5651" y="170364"/>
            <a:ext cx="3019788" cy="230470"/>
          </a:xfrm>
          <a:prstGeom prst="rect">
            <a:avLst/>
          </a:prstGeom>
        </p:spPr>
      </p:pic>
    </p:spTree>
    <p:extLst>
      <p:ext uri="{BB962C8B-B14F-4D97-AF65-F5344CB8AC3E}">
        <p14:creationId xmlns:p14="http://schemas.microsoft.com/office/powerpoint/2010/main" val="39880811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Rubrik och innehåll G/B 3">
    <p:spTree>
      <p:nvGrpSpPr>
        <p:cNvPr id="1" name=""/>
        <p:cNvGrpSpPr/>
        <p:nvPr/>
      </p:nvGrpSpPr>
      <p:grpSpPr>
        <a:xfrm>
          <a:off x="0" y="0"/>
          <a:ext cx="0" cy="0"/>
          <a:chOff x="0" y="0"/>
          <a:chExt cx="0" cy="0"/>
        </a:xfrm>
      </p:grpSpPr>
      <p:sp>
        <p:nvSpPr>
          <p:cNvPr id="16" name="Rectangle 15"/>
          <p:cNvSpPr/>
          <p:nvPr/>
        </p:nvSpPr>
        <p:spPr>
          <a:xfrm>
            <a:off x="0" y="2"/>
            <a:ext cx="12218707" cy="6857999"/>
          </a:xfrm>
          <a:prstGeom prst="rect">
            <a:avLst/>
          </a:prstGeom>
          <a:solidFill>
            <a:srgbClr val="81C185"/>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sz="2400"/>
          </a:p>
        </p:txBody>
      </p:sp>
      <p:sp>
        <p:nvSpPr>
          <p:cNvPr id="2" name="Rubrik 1"/>
          <p:cNvSpPr>
            <a:spLocks noGrp="1"/>
          </p:cNvSpPr>
          <p:nvPr>
            <p:ph type="title" hasCustomPrompt="1"/>
          </p:nvPr>
        </p:nvSpPr>
        <p:spPr/>
        <p:txBody>
          <a:bodyPr>
            <a:normAutofit/>
          </a:bodyPr>
          <a:lstStyle>
            <a:lvl1pPr>
              <a:defRPr sz="4133" b="1" cap="none">
                <a:solidFill>
                  <a:srgbClr val="323E47"/>
                </a:solidFill>
              </a:defRPr>
            </a:lvl1pPr>
          </a:lstStyle>
          <a:p>
            <a:r>
              <a:rPr lang="sv-SE"/>
              <a:t>Klicka här för att ändra format</a:t>
            </a:r>
          </a:p>
        </p:txBody>
      </p:sp>
      <p:sp>
        <p:nvSpPr>
          <p:cNvPr id="3" name="Platshållare för innehåll 2"/>
          <p:cNvSpPr>
            <a:spLocks noGrp="1"/>
          </p:cNvSpPr>
          <p:nvPr>
            <p:ph idx="1"/>
          </p:nvPr>
        </p:nvSpPr>
        <p:spPr/>
        <p:txBody>
          <a:bodyPr/>
          <a:lstStyle>
            <a:lvl1pPr>
              <a:defRPr sz="4000">
                <a:solidFill>
                  <a:srgbClr val="323E47"/>
                </a:solidFill>
              </a:defRPr>
            </a:lvl1pPr>
            <a:lvl2pPr>
              <a:defRPr>
                <a:solidFill>
                  <a:srgbClr val="323E47"/>
                </a:solidFill>
              </a:defRPr>
            </a:lvl2pPr>
            <a:lvl3pPr>
              <a:defRPr>
                <a:solidFill>
                  <a:srgbClr val="323E47"/>
                </a:solidFill>
              </a:defRPr>
            </a:lvl3pPr>
            <a:lvl4pPr>
              <a:defRPr>
                <a:solidFill>
                  <a:srgbClr val="323E47"/>
                </a:solidFill>
              </a:defRPr>
            </a:lvl4pPr>
            <a:lvl5pPr>
              <a:defRPr>
                <a:solidFill>
                  <a:srgbClr val="323E47"/>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9" name="Platshållare för datum 3"/>
          <p:cNvSpPr>
            <a:spLocks noGrp="1"/>
          </p:cNvSpPr>
          <p:nvPr>
            <p:ph type="dt" sz="half" idx="10"/>
          </p:nvPr>
        </p:nvSpPr>
        <p:spPr>
          <a:xfrm>
            <a:off x="609600" y="6172200"/>
            <a:ext cx="2844800" cy="365125"/>
          </a:xfrm>
        </p:spPr>
        <p:txBody>
          <a:bodyPr/>
          <a:lstStyle/>
          <a:p>
            <a:fld id="{65B7CE02-AC31-4988-B44E-F151F59D2D4C}" type="datetimeFigureOut">
              <a:rPr lang="sv-SE" smtClean="0"/>
              <a:t>2022-11-01</a:t>
            </a:fld>
            <a:endParaRPr lang="sv-SE"/>
          </a:p>
        </p:txBody>
      </p:sp>
      <p:sp>
        <p:nvSpPr>
          <p:cNvPr id="10" name="Platshållare för sidfot 4"/>
          <p:cNvSpPr>
            <a:spLocks noGrp="1"/>
          </p:cNvSpPr>
          <p:nvPr>
            <p:ph type="ftr" sz="quarter" idx="11"/>
          </p:nvPr>
        </p:nvSpPr>
        <p:spPr>
          <a:xfrm>
            <a:off x="4165600" y="6172200"/>
            <a:ext cx="3860800" cy="365125"/>
          </a:xfrm>
        </p:spPr>
        <p:txBody>
          <a:bodyPr/>
          <a:lstStyle/>
          <a:p>
            <a:endParaRPr lang="sv-SE"/>
          </a:p>
        </p:txBody>
      </p:sp>
      <p:sp>
        <p:nvSpPr>
          <p:cNvPr id="11" name="Platshållare för bildnummer 5"/>
          <p:cNvSpPr>
            <a:spLocks noGrp="1"/>
          </p:cNvSpPr>
          <p:nvPr>
            <p:ph type="sldNum" sz="quarter" idx="12"/>
          </p:nvPr>
        </p:nvSpPr>
        <p:spPr>
          <a:xfrm>
            <a:off x="8737600" y="6172200"/>
            <a:ext cx="2844800" cy="365125"/>
          </a:xfrm>
        </p:spPr>
        <p:txBody>
          <a:bodyPr/>
          <a:lstStyle/>
          <a:p>
            <a:fld id="{C93D6A46-4DCB-4EAC-9DB0-7464E78FA108}" type="slidenum">
              <a:rPr lang="sv-SE" smtClean="0"/>
              <a:t>‹#›</a:t>
            </a:fld>
            <a:endParaRPr lang="sv-SE"/>
          </a:p>
        </p:txBody>
      </p:sp>
    </p:spTree>
    <p:extLst>
      <p:ext uri="{BB962C8B-B14F-4D97-AF65-F5344CB8AC3E}">
        <p14:creationId xmlns:p14="http://schemas.microsoft.com/office/powerpoint/2010/main" val="2211661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65B7CE02-AC31-4988-B44E-F151F59D2D4C}" type="datetimeFigureOut">
              <a:rPr lang="sv-SE" smtClean="0"/>
              <a:t>2022-11-01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C93D6A46-4DCB-4EAC-9DB0-7464E78FA108}" type="slidenum">
              <a:rPr lang="sv-SE" smtClean="0"/>
              <a:t>‹#›</a:t>
            </a:fld>
            <a:endParaRPr lang="sv-SE"/>
          </a:p>
        </p:txBody>
      </p:sp>
      <p:sp>
        <p:nvSpPr>
          <p:cNvPr id="7" name="Rektangel 6"/>
          <p:cNvSpPr/>
          <p:nvPr/>
        </p:nvSpPr>
        <p:spPr>
          <a:xfrm>
            <a:off x="0" y="0"/>
            <a:ext cx="12192000" cy="6858000"/>
          </a:xfrm>
          <a:prstGeom prst="rect">
            <a:avLst/>
          </a:prstGeom>
          <a:solidFill>
            <a:srgbClr val="FFFA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9" name="Underrubrik 2"/>
          <p:cNvSpPr>
            <a:spLocks noGrp="1"/>
          </p:cNvSpPr>
          <p:nvPr>
            <p:ph type="subTitle" idx="13"/>
          </p:nvPr>
        </p:nvSpPr>
        <p:spPr>
          <a:xfrm>
            <a:off x="632751" y="3043429"/>
            <a:ext cx="9144000" cy="1655763"/>
          </a:xfrm>
        </p:spPr>
        <p:txBody>
          <a:bodyPr>
            <a:normAutofit/>
          </a:bodyPr>
          <a:lstStyle>
            <a:lvl1pPr marL="0" indent="0" algn="l">
              <a:buNone/>
              <a:defRPr sz="2000" baseline="0">
                <a:latin typeface="+mj-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sv-SE"/>
              <a:t>Klicka här för att ändra mall för underrubrikformat</a:t>
            </a:r>
          </a:p>
        </p:txBody>
      </p:sp>
    </p:spTree>
    <p:extLst>
      <p:ext uri="{BB962C8B-B14F-4D97-AF65-F5344CB8AC3E}">
        <p14:creationId xmlns:p14="http://schemas.microsoft.com/office/powerpoint/2010/main" val="30557819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bwMode="white">
          <a:ln>
            <a:headEnd type="none"/>
            <a:tailEnd type="none"/>
          </a:ln>
        </p:spPr>
        <p:txBody>
          <a:bodyPr wrap="square"/>
          <a:lstStyle/>
          <a:p>
            <a:fld id="{D4630D1D-EC81-4D12-BBAE-7AD5C46FE905}" type="datetimeFigureOut">
              <a:rPr lang="en-US" dirty="0"/>
              <a:t>11/1/2022</a:t>
            </a:fld>
            <a:endParaRPr lang="en-US"/>
          </a:p>
        </p:txBody>
      </p:sp>
      <p:sp>
        <p:nvSpPr>
          <p:cNvPr id="3" name="Footer Placeholder 2"/>
          <p:cNvSpPr>
            <a:spLocks noGrp="1"/>
          </p:cNvSpPr>
          <p:nvPr>
            <p:ph type="ftr" sz="quarter" idx="11"/>
          </p:nvPr>
        </p:nvSpPr>
        <p:spPr bwMode="white">
          <a:ln>
            <a:headEnd type="none"/>
            <a:tailEnd type="none"/>
          </a:ln>
        </p:spPr>
        <p:txBody>
          <a:bodyPr wrap="square"/>
          <a:lstStyle/>
          <a:p>
            <a:endParaRPr lang="en-US"/>
          </a:p>
        </p:txBody>
      </p:sp>
      <p:sp>
        <p:nvSpPr>
          <p:cNvPr id="4" name="Slide Number Placeholder 3"/>
          <p:cNvSpPr>
            <a:spLocks noGrp="1"/>
          </p:cNvSpPr>
          <p:nvPr>
            <p:ph type="sldNum" sz="quarter" idx="12"/>
          </p:nvPr>
        </p:nvSpPr>
        <p:spPr bwMode="white">
          <a:ln>
            <a:headEnd type="none"/>
            <a:tailEnd type="none"/>
          </a:ln>
        </p:spPr>
        <p:txBody>
          <a:bodyPr wrap="square"/>
          <a:lstStyle/>
          <a:p>
            <a:fld id="{E1CC4C9C-B29E-4E68-9F89-CA7A1621DE94}" type="slidenum">
              <a:rPr lang="en-US" dirty="0"/>
              <a:t>‹#›</a:t>
            </a:fld>
            <a:endParaRPr lang="en-US"/>
          </a:p>
        </p:txBody>
      </p:sp>
    </p:spTree>
    <p:extLst>
      <p:ext uri="{BB962C8B-B14F-4D97-AF65-F5344CB8AC3E}">
        <p14:creationId xmlns:p14="http://schemas.microsoft.com/office/powerpoint/2010/main" val="6159126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1875692" y="1122363"/>
            <a:ext cx="11254154" cy="2387600"/>
          </a:xfrm>
          <a:ln>
            <a:headEnd type="none"/>
            <a:tailEnd type="none"/>
          </a:ln>
        </p:spPr>
        <p:txBody>
          <a:bodyPr wrap="square" anchor="b"/>
          <a:lstStyle>
            <a:lvl1pPr algn="ctr">
              <a:defRPr sz="6000" dirty="0"/>
            </a:lvl1pPr>
          </a:lstStyle>
          <a:p>
            <a:r>
              <a:rPr lang="en-US"/>
              <a:t>Click to edit Master title style</a:t>
            </a:r>
          </a:p>
        </p:txBody>
      </p:sp>
      <p:sp>
        <p:nvSpPr>
          <p:cNvPr id="3" name="Subtitle 2"/>
          <p:cNvSpPr>
            <a:spLocks noGrp="1"/>
          </p:cNvSpPr>
          <p:nvPr>
            <p:ph type="subTitle" idx="1"/>
          </p:nvPr>
        </p:nvSpPr>
        <p:spPr bwMode="white">
          <a:xfrm>
            <a:off x="1875692" y="3602038"/>
            <a:ext cx="11254154" cy="1655762"/>
          </a:xfrm>
          <a:ln>
            <a:headEnd type="none"/>
            <a:tailEnd type="none"/>
          </a:ln>
        </p:spPr>
        <p:txBody>
          <a:bodyPr wrap="square"/>
          <a:lstStyle>
            <a:lvl1pPr marL="0" indent="0" algn="ctr">
              <a:buNone/>
              <a:defRPr sz="2400" dirty="0"/>
            </a:lvl1pPr>
            <a:lvl2pPr marL="457200" indent="0" algn="ctr">
              <a:buNone/>
              <a:defRPr sz="2000" dirty="0"/>
            </a:lvl2pPr>
            <a:lvl3pPr marL="914400" indent="0" algn="ctr">
              <a:buNone/>
              <a:defRPr sz="1800" dirty="0"/>
            </a:lvl3pPr>
            <a:lvl4pPr marL="1371600" indent="0" algn="ctr">
              <a:buNone/>
              <a:defRPr sz="1600" dirty="0"/>
            </a:lvl4pPr>
            <a:lvl5pPr marL="1828800" indent="0" algn="ctr">
              <a:buNone/>
              <a:defRPr sz="1600" dirty="0"/>
            </a:lvl5pPr>
            <a:lvl6pPr marL="2286000" indent="0" algn="ctr">
              <a:buNone/>
              <a:defRPr sz="1600" dirty="0"/>
            </a:lvl6pPr>
            <a:lvl7pPr marL="2743200" indent="0" algn="ctr">
              <a:buNone/>
              <a:defRPr sz="1600" dirty="0"/>
            </a:lvl7pPr>
            <a:lvl8pPr marL="3200400" indent="0" algn="ctr">
              <a:buNone/>
              <a:defRPr sz="1600" dirty="0"/>
            </a:lvl8pPr>
            <a:lvl9pPr marL="3657600" indent="0" algn="ctr">
              <a:buNone/>
              <a:defRPr sz="1600" dirty="0"/>
            </a:lvl9pPr>
          </a:lstStyle>
          <a:p>
            <a:r>
              <a:rPr lang="en-US"/>
              <a:t>Click to edit Master subtitle style</a:t>
            </a:r>
          </a:p>
        </p:txBody>
      </p:sp>
      <p:sp>
        <p:nvSpPr>
          <p:cNvPr id="4" name="Date Placeholder 3"/>
          <p:cNvSpPr>
            <a:spLocks noGrp="1"/>
          </p:cNvSpPr>
          <p:nvPr>
            <p:ph type="dt" sz="half" idx="10"/>
          </p:nvPr>
        </p:nvSpPr>
        <p:spPr bwMode="white">
          <a:ln>
            <a:headEnd type="none"/>
            <a:tailEnd type="none"/>
          </a:ln>
        </p:spPr>
        <p:txBody>
          <a:bodyPr wrap="square"/>
          <a:lstStyle/>
          <a:p>
            <a:fld id="{D4630D1D-EC81-4D12-BBAE-7AD5C46FE905}" type="datetimeFigureOut">
              <a:rPr lang="en-US" dirty="0"/>
              <a:t>11/1/2022</a:t>
            </a:fld>
            <a:endParaRPr lang="en-US"/>
          </a:p>
        </p:txBody>
      </p:sp>
      <p:sp>
        <p:nvSpPr>
          <p:cNvPr id="5" name="Footer Placeholder 4"/>
          <p:cNvSpPr>
            <a:spLocks noGrp="1"/>
          </p:cNvSpPr>
          <p:nvPr>
            <p:ph type="ftr" sz="quarter" idx="11"/>
          </p:nvPr>
        </p:nvSpPr>
        <p:spPr bwMode="white">
          <a:ln>
            <a:headEnd type="none"/>
            <a:tailEnd type="none"/>
          </a:ln>
        </p:spPr>
        <p:txBody>
          <a:bodyPr wrap="square"/>
          <a:lstStyle/>
          <a:p>
            <a:endParaRPr lang="en-US"/>
          </a:p>
        </p:txBody>
      </p:sp>
      <p:sp>
        <p:nvSpPr>
          <p:cNvPr id="6" name="Slide Number Placeholder 5"/>
          <p:cNvSpPr>
            <a:spLocks noGrp="1"/>
          </p:cNvSpPr>
          <p:nvPr>
            <p:ph type="sldNum" sz="quarter" idx="12"/>
          </p:nvPr>
        </p:nvSpPr>
        <p:spPr bwMode="white">
          <a:ln>
            <a:headEnd type="none"/>
            <a:tailEnd type="none"/>
          </a:ln>
        </p:spPr>
        <p:txBody>
          <a:bodyPr wrap="square"/>
          <a:lstStyle/>
          <a:p>
            <a:fld id="{E1CC4C9C-B29E-4E68-9F89-CA7A1621DE94}" type="slidenum">
              <a:rPr lang="en-US" dirty="0"/>
              <a:t>‹#›</a:t>
            </a:fld>
            <a:endParaRPr lang="en-US"/>
          </a:p>
        </p:txBody>
      </p:sp>
    </p:spTree>
    <p:extLst>
      <p:ext uri="{BB962C8B-B14F-4D97-AF65-F5344CB8AC3E}">
        <p14:creationId xmlns:p14="http://schemas.microsoft.com/office/powerpoint/2010/main" val="5336165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a:ln>
            <a:headEnd type="none"/>
            <a:tailEnd type="none"/>
          </a:ln>
        </p:spPr>
        <p:txBody>
          <a:bodyPr wrap="square"/>
          <a:lstStyle/>
          <a:p>
            <a:r>
              <a:rPr lang="en-US"/>
              <a:t>Click to edit Master title style</a:t>
            </a:r>
          </a:p>
        </p:txBody>
      </p:sp>
      <p:sp>
        <p:nvSpPr>
          <p:cNvPr id="3" name="Content Placeholder 2"/>
          <p:cNvSpPr>
            <a:spLocks noGrp="1"/>
          </p:cNvSpPr>
          <p:nvPr>
            <p:ph idx="1"/>
          </p:nvPr>
        </p:nvSpPr>
        <p:spPr bwMode="white">
          <a:ln>
            <a:headEnd type="none"/>
            <a:tailEnd type="none"/>
          </a:ln>
        </p:spPr>
        <p:txBody>
          <a:bodyPr wrap="square"/>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bwMode="white">
          <a:ln>
            <a:headEnd type="none"/>
            <a:tailEnd type="none"/>
          </a:ln>
        </p:spPr>
        <p:txBody>
          <a:bodyPr wrap="square"/>
          <a:lstStyle/>
          <a:p>
            <a:fld id="{D4630D1D-EC81-4D12-BBAE-7AD5C46FE905}" type="datetimeFigureOut">
              <a:rPr lang="en-US" dirty="0"/>
              <a:t>11/1/2022</a:t>
            </a:fld>
            <a:endParaRPr lang="en-US"/>
          </a:p>
        </p:txBody>
      </p:sp>
      <p:sp>
        <p:nvSpPr>
          <p:cNvPr id="5" name="Footer Placeholder 4"/>
          <p:cNvSpPr>
            <a:spLocks noGrp="1"/>
          </p:cNvSpPr>
          <p:nvPr>
            <p:ph type="ftr" sz="quarter" idx="11"/>
          </p:nvPr>
        </p:nvSpPr>
        <p:spPr bwMode="white">
          <a:ln>
            <a:headEnd type="none"/>
            <a:tailEnd type="none"/>
          </a:ln>
        </p:spPr>
        <p:txBody>
          <a:bodyPr wrap="square"/>
          <a:lstStyle/>
          <a:p>
            <a:endParaRPr lang="en-US"/>
          </a:p>
        </p:txBody>
      </p:sp>
      <p:sp>
        <p:nvSpPr>
          <p:cNvPr id="6" name="Slide Number Placeholder 5"/>
          <p:cNvSpPr>
            <a:spLocks noGrp="1"/>
          </p:cNvSpPr>
          <p:nvPr>
            <p:ph type="sldNum" sz="quarter" idx="12"/>
          </p:nvPr>
        </p:nvSpPr>
        <p:spPr bwMode="white">
          <a:ln>
            <a:headEnd type="none"/>
            <a:tailEnd type="none"/>
          </a:ln>
        </p:spPr>
        <p:txBody>
          <a:bodyPr wrap="square"/>
          <a:lstStyle/>
          <a:p>
            <a:fld id="{E1CC4C9C-B29E-4E68-9F89-CA7A1621DE94}" type="slidenum">
              <a:rPr lang="en-US" dirty="0"/>
              <a:t>‹#›</a:t>
            </a:fld>
            <a:endParaRPr lang="en-US"/>
          </a:p>
        </p:txBody>
      </p:sp>
    </p:spTree>
    <p:extLst>
      <p:ext uri="{BB962C8B-B14F-4D97-AF65-F5344CB8AC3E}">
        <p14:creationId xmlns:p14="http://schemas.microsoft.com/office/powerpoint/2010/main" val="10294115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1023815" y="1709739"/>
            <a:ext cx="12942277" cy="2852737"/>
          </a:xfrm>
          <a:ln>
            <a:headEnd type="none"/>
            <a:tailEnd type="none"/>
          </a:ln>
        </p:spPr>
        <p:txBody>
          <a:bodyPr wrap="square" anchor="b"/>
          <a:lstStyle>
            <a:lvl1pPr>
              <a:defRPr sz="6000" dirty="0"/>
            </a:lvl1pPr>
          </a:lstStyle>
          <a:p>
            <a:r>
              <a:rPr lang="en-US"/>
              <a:t>Click to edit Master title style</a:t>
            </a:r>
          </a:p>
        </p:txBody>
      </p:sp>
      <p:sp>
        <p:nvSpPr>
          <p:cNvPr id="3" name="Text Placeholder 2"/>
          <p:cNvSpPr>
            <a:spLocks noGrp="1"/>
          </p:cNvSpPr>
          <p:nvPr>
            <p:ph type="body" idx="1"/>
          </p:nvPr>
        </p:nvSpPr>
        <p:spPr bwMode="white">
          <a:xfrm>
            <a:off x="1023815" y="4589464"/>
            <a:ext cx="12942277" cy="1500187"/>
          </a:xfrm>
          <a:ln>
            <a:headEnd type="none"/>
            <a:tailEnd type="none"/>
          </a:ln>
        </p:spPr>
        <p:txBody>
          <a:bodyPr wrap="square"/>
          <a:lstStyle>
            <a:lvl1pPr marL="0" indent="0">
              <a:buNone/>
              <a:defRPr sz="2400" dirty="0">
                <a:solidFill>
                  <a:schemeClr val="tx1">
                    <a:tint val="75000"/>
                  </a:schemeClr>
                </a:solidFill>
              </a:defRPr>
            </a:lvl1pPr>
            <a:lvl2pPr marL="457200" indent="0">
              <a:buNone/>
              <a:defRPr sz="2000" dirty="0">
                <a:solidFill>
                  <a:schemeClr val="tx1">
                    <a:tint val="75000"/>
                  </a:schemeClr>
                </a:solidFill>
              </a:defRPr>
            </a:lvl2pPr>
            <a:lvl3pPr marL="914400" indent="0">
              <a:buNone/>
              <a:defRPr sz="1800" dirty="0">
                <a:solidFill>
                  <a:schemeClr val="tx1">
                    <a:tint val="75000"/>
                  </a:schemeClr>
                </a:solidFill>
              </a:defRPr>
            </a:lvl3pPr>
            <a:lvl4pPr marL="1371600" indent="0">
              <a:buNone/>
              <a:defRPr sz="1600" dirty="0">
                <a:solidFill>
                  <a:schemeClr val="tx1">
                    <a:tint val="75000"/>
                  </a:schemeClr>
                </a:solidFill>
              </a:defRPr>
            </a:lvl4pPr>
            <a:lvl5pPr marL="1828800" indent="0">
              <a:buNone/>
              <a:defRPr sz="1600" dirty="0">
                <a:solidFill>
                  <a:schemeClr val="tx1">
                    <a:tint val="75000"/>
                  </a:schemeClr>
                </a:solidFill>
              </a:defRPr>
            </a:lvl5pPr>
            <a:lvl6pPr marL="2286000" indent="0">
              <a:buNone/>
              <a:defRPr sz="1600" dirty="0">
                <a:solidFill>
                  <a:schemeClr val="tx1">
                    <a:tint val="75000"/>
                  </a:schemeClr>
                </a:solidFill>
              </a:defRPr>
            </a:lvl6pPr>
            <a:lvl7pPr marL="2743200" indent="0">
              <a:buNone/>
              <a:defRPr sz="1600" dirty="0">
                <a:solidFill>
                  <a:schemeClr val="tx1">
                    <a:tint val="75000"/>
                  </a:schemeClr>
                </a:solidFill>
              </a:defRPr>
            </a:lvl7pPr>
            <a:lvl8pPr marL="3200400" indent="0">
              <a:buNone/>
              <a:defRPr sz="1600" dirty="0">
                <a:solidFill>
                  <a:schemeClr val="tx1">
                    <a:tint val="75000"/>
                  </a:schemeClr>
                </a:solidFill>
              </a:defRPr>
            </a:lvl8pPr>
            <a:lvl9pPr marL="3657600" indent="0">
              <a:buNone/>
              <a:defRPr sz="1600" dirty="0">
                <a:solidFill>
                  <a:schemeClr val="tx1">
                    <a:tint val="75000"/>
                  </a:schemeClr>
                </a:solidFill>
              </a:defRPr>
            </a:lvl9pPr>
          </a:lstStyle>
          <a:p>
            <a:r>
              <a:rPr lang="en-US"/>
              <a:t>Click to edit Master text styles</a:t>
            </a:r>
          </a:p>
        </p:txBody>
      </p:sp>
      <p:sp>
        <p:nvSpPr>
          <p:cNvPr id="4" name="Date Placeholder 3"/>
          <p:cNvSpPr>
            <a:spLocks noGrp="1"/>
          </p:cNvSpPr>
          <p:nvPr>
            <p:ph type="dt" sz="half" idx="10"/>
          </p:nvPr>
        </p:nvSpPr>
        <p:spPr bwMode="white">
          <a:ln>
            <a:headEnd type="none"/>
            <a:tailEnd type="none"/>
          </a:ln>
        </p:spPr>
        <p:txBody>
          <a:bodyPr wrap="square"/>
          <a:lstStyle/>
          <a:p>
            <a:fld id="{D4630D1D-EC81-4D12-BBAE-7AD5C46FE905}" type="datetimeFigureOut">
              <a:rPr lang="en-US" dirty="0"/>
              <a:t>11/1/2022</a:t>
            </a:fld>
            <a:endParaRPr lang="en-US"/>
          </a:p>
        </p:txBody>
      </p:sp>
      <p:sp>
        <p:nvSpPr>
          <p:cNvPr id="5" name="Footer Placeholder 4"/>
          <p:cNvSpPr>
            <a:spLocks noGrp="1"/>
          </p:cNvSpPr>
          <p:nvPr>
            <p:ph type="ftr" sz="quarter" idx="11"/>
          </p:nvPr>
        </p:nvSpPr>
        <p:spPr bwMode="white">
          <a:ln>
            <a:headEnd type="none"/>
            <a:tailEnd type="none"/>
          </a:ln>
        </p:spPr>
        <p:txBody>
          <a:bodyPr wrap="square"/>
          <a:lstStyle/>
          <a:p>
            <a:endParaRPr lang="en-US"/>
          </a:p>
        </p:txBody>
      </p:sp>
      <p:sp>
        <p:nvSpPr>
          <p:cNvPr id="6" name="Slide Number Placeholder 5"/>
          <p:cNvSpPr>
            <a:spLocks noGrp="1"/>
          </p:cNvSpPr>
          <p:nvPr>
            <p:ph type="sldNum" sz="quarter" idx="12"/>
          </p:nvPr>
        </p:nvSpPr>
        <p:spPr bwMode="white">
          <a:ln>
            <a:headEnd type="none"/>
            <a:tailEnd type="none"/>
          </a:ln>
        </p:spPr>
        <p:txBody>
          <a:bodyPr wrap="square"/>
          <a:lstStyle/>
          <a:p>
            <a:fld id="{E1CC4C9C-B29E-4E68-9F89-CA7A1621DE94}" type="slidenum">
              <a:rPr lang="en-US" dirty="0"/>
              <a:t>‹#›</a:t>
            </a:fld>
            <a:endParaRPr lang="en-US"/>
          </a:p>
        </p:txBody>
      </p:sp>
    </p:spTree>
    <p:extLst>
      <p:ext uri="{BB962C8B-B14F-4D97-AF65-F5344CB8AC3E}">
        <p14:creationId xmlns:p14="http://schemas.microsoft.com/office/powerpoint/2010/main" val="752543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G/V 2">
    <p:spTree>
      <p:nvGrpSpPr>
        <p:cNvPr id="1" name=""/>
        <p:cNvGrpSpPr/>
        <p:nvPr/>
      </p:nvGrpSpPr>
      <p:grpSpPr>
        <a:xfrm>
          <a:off x="0" y="0"/>
          <a:ext cx="0" cy="0"/>
          <a:chOff x="0" y="0"/>
          <a:chExt cx="0" cy="0"/>
        </a:xfrm>
      </p:grpSpPr>
      <p:sp>
        <p:nvSpPr>
          <p:cNvPr id="16" name="Rectangle 15"/>
          <p:cNvSpPr/>
          <p:nvPr/>
        </p:nvSpPr>
        <p:spPr>
          <a:xfrm>
            <a:off x="0" y="2"/>
            <a:ext cx="12218707" cy="6857999"/>
          </a:xfrm>
          <a:prstGeom prst="rect">
            <a:avLst/>
          </a:prstGeom>
          <a:solidFill>
            <a:srgbClr val="81C185"/>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sz="2400"/>
          </a:p>
        </p:txBody>
      </p:sp>
      <p:sp>
        <p:nvSpPr>
          <p:cNvPr id="2" name="Rubrik 1"/>
          <p:cNvSpPr>
            <a:spLocks noGrp="1"/>
          </p:cNvSpPr>
          <p:nvPr>
            <p:ph type="title" hasCustomPrompt="1"/>
          </p:nvPr>
        </p:nvSpPr>
        <p:spPr/>
        <p:txBody>
          <a:bodyPr>
            <a:normAutofit/>
          </a:bodyPr>
          <a:lstStyle>
            <a:lvl1pPr>
              <a:defRPr sz="4133" b="1" cap="none">
                <a:solidFill>
                  <a:schemeClr val="bg1"/>
                </a:solidFill>
              </a:defRPr>
            </a:lvl1pPr>
          </a:lstStyle>
          <a:p>
            <a:r>
              <a:rPr lang="sv-SE"/>
              <a:t>Klicka här för att ändra format</a:t>
            </a:r>
          </a:p>
        </p:txBody>
      </p:sp>
      <p:sp>
        <p:nvSpPr>
          <p:cNvPr id="3" name="Platshållare för innehåll 2"/>
          <p:cNvSpPr>
            <a:spLocks noGrp="1"/>
          </p:cNvSpPr>
          <p:nvPr>
            <p:ph idx="1"/>
          </p:nvPr>
        </p:nvSpPr>
        <p:spPr/>
        <p:txBody>
          <a:bodyPr/>
          <a:lstStyle>
            <a:lvl1pPr>
              <a:defRPr sz="4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9" name="Platshållare för datum 3"/>
          <p:cNvSpPr>
            <a:spLocks noGrp="1"/>
          </p:cNvSpPr>
          <p:nvPr>
            <p:ph type="dt" sz="half" idx="10"/>
          </p:nvPr>
        </p:nvSpPr>
        <p:spPr>
          <a:xfrm>
            <a:off x="609600" y="6172200"/>
            <a:ext cx="2844800" cy="365125"/>
          </a:xfrm>
        </p:spPr>
        <p:txBody>
          <a:bodyPr/>
          <a:lstStyle/>
          <a:p>
            <a:fld id="{65B7CE02-AC31-4988-B44E-F151F59D2D4C}" type="datetimeFigureOut">
              <a:rPr lang="sv-SE" smtClean="0"/>
              <a:t>2022-11-01</a:t>
            </a:fld>
            <a:endParaRPr lang="sv-SE"/>
          </a:p>
        </p:txBody>
      </p:sp>
      <p:sp>
        <p:nvSpPr>
          <p:cNvPr id="10" name="Platshållare för sidfot 4"/>
          <p:cNvSpPr>
            <a:spLocks noGrp="1"/>
          </p:cNvSpPr>
          <p:nvPr>
            <p:ph type="ftr" sz="quarter" idx="11"/>
          </p:nvPr>
        </p:nvSpPr>
        <p:spPr>
          <a:xfrm>
            <a:off x="4165600" y="6172200"/>
            <a:ext cx="3860800" cy="365125"/>
          </a:xfrm>
        </p:spPr>
        <p:txBody>
          <a:bodyPr/>
          <a:lstStyle/>
          <a:p>
            <a:endParaRPr lang="sv-SE"/>
          </a:p>
        </p:txBody>
      </p:sp>
      <p:sp>
        <p:nvSpPr>
          <p:cNvPr id="11" name="Platshållare för bildnummer 5"/>
          <p:cNvSpPr>
            <a:spLocks noGrp="1"/>
          </p:cNvSpPr>
          <p:nvPr>
            <p:ph type="sldNum" sz="quarter" idx="12"/>
          </p:nvPr>
        </p:nvSpPr>
        <p:spPr>
          <a:xfrm>
            <a:off x="8737600" y="6172200"/>
            <a:ext cx="2844800" cy="365125"/>
          </a:xfrm>
        </p:spPr>
        <p:txBody>
          <a:bodyPr/>
          <a:lstStyle/>
          <a:p>
            <a:fld id="{C93D6A46-4DCB-4EAC-9DB0-7464E78FA108}" type="slidenum">
              <a:rPr lang="sv-SE" smtClean="0"/>
              <a:t>‹#›</a:t>
            </a:fld>
            <a:endParaRPr lang="sv-SE"/>
          </a:p>
        </p:txBody>
      </p:sp>
      <p:pic>
        <p:nvPicPr>
          <p:cNvPr id="15" name="Bildobjekt 14">
            <a:extLst>
              <a:ext uri="{FF2B5EF4-FFF2-40B4-BE49-F238E27FC236}">
                <a16:creationId xmlns:a16="http://schemas.microsoft.com/office/drawing/2014/main" id="{9F66FBF0-B494-DC46-9EFD-F7387197B9EB}"/>
              </a:ext>
            </a:extLst>
          </p:cNvPr>
          <p:cNvPicPr>
            <a:picLocks noChangeAspect="1"/>
          </p:cNvPicPr>
          <p:nvPr/>
        </p:nvPicPr>
        <p:blipFill>
          <a:blip r:embed="rId2"/>
          <a:stretch>
            <a:fillRect/>
          </a:stretch>
        </p:blipFill>
        <p:spPr>
          <a:xfrm>
            <a:off x="10992635" y="260590"/>
            <a:ext cx="953061" cy="946751"/>
          </a:xfrm>
          <a:prstGeom prst="rect">
            <a:avLst/>
          </a:prstGeom>
        </p:spPr>
      </p:pic>
    </p:spTree>
    <p:extLst>
      <p:ext uri="{BB962C8B-B14F-4D97-AF65-F5344CB8AC3E}">
        <p14:creationId xmlns:p14="http://schemas.microsoft.com/office/powerpoint/2010/main" val="31716789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sp>
        <p:nvSpPr>
          <p:cNvPr id="2" name="Title 1"/>
          <p:cNvSpPr>
            <a:spLocks noGrp="1"/>
          </p:cNvSpPr>
          <p:nvPr>
            <p:ph type="title"/>
          </p:nvPr>
        </p:nvSpPr>
        <p:spPr bwMode="white">
          <a:ln>
            <a:headEnd type="none"/>
            <a:tailEnd type="none"/>
          </a:ln>
        </p:spPr>
        <p:txBody>
          <a:bodyPr wrap="square"/>
          <a:lstStyle/>
          <a:p>
            <a:r>
              <a:rPr lang="en-US"/>
              <a:t>Click to edit Master title style</a:t>
            </a:r>
          </a:p>
        </p:txBody>
      </p:sp>
      <p:sp>
        <p:nvSpPr>
          <p:cNvPr id="3" name="Content Placeholder 2"/>
          <p:cNvSpPr>
            <a:spLocks noGrp="1"/>
          </p:cNvSpPr>
          <p:nvPr>
            <p:ph sz="half" idx="1"/>
          </p:nvPr>
        </p:nvSpPr>
        <p:spPr bwMode="white">
          <a:xfrm>
            <a:off x="1031631" y="1825625"/>
            <a:ext cx="6377354" cy="4351338"/>
          </a:xfrm>
          <a:ln>
            <a:headEnd type="none"/>
            <a:tailEnd type="none"/>
          </a:ln>
        </p:spPr>
        <p:txBody>
          <a:bodyPr wrap="square"/>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bwMode="white">
          <a:xfrm>
            <a:off x="7596554" y="1825625"/>
            <a:ext cx="6377354" cy="4351338"/>
          </a:xfrm>
          <a:ln>
            <a:headEnd type="none"/>
            <a:tailEnd type="none"/>
          </a:ln>
        </p:spPr>
        <p:txBody>
          <a:bodyPr wrap="square"/>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bwMode="white">
          <a:ln>
            <a:headEnd type="none"/>
            <a:tailEnd type="none"/>
          </a:ln>
        </p:spPr>
        <p:txBody>
          <a:bodyPr wrap="square"/>
          <a:lstStyle/>
          <a:p>
            <a:fld id="{D4630D1D-EC81-4D12-BBAE-7AD5C46FE905}" type="datetimeFigureOut">
              <a:rPr lang="en-US" dirty="0"/>
              <a:t>11/1/2022</a:t>
            </a:fld>
            <a:endParaRPr lang="en-US"/>
          </a:p>
        </p:txBody>
      </p:sp>
      <p:sp>
        <p:nvSpPr>
          <p:cNvPr id="6" name="Footer Placeholder 5"/>
          <p:cNvSpPr>
            <a:spLocks noGrp="1"/>
          </p:cNvSpPr>
          <p:nvPr>
            <p:ph type="ftr" sz="quarter" idx="11"/>
          </p:nvPr>
        </p:nvSpPr>
        <p:spPr bwMode="white">
          <a:ln>
            <a:headEnd type="none"/>
            <a:tailEnd type="none"/>
          </a:ln>
        </p:spPr>
        <p:txBody>
          <a:bodyPr wrap="square"/>
          <a:lstStyle/>
          <a:p>
            <a:endParaRPr lang="en-US"/>
          </a:p>
        </p:txBody>
      </p:sp>
      <p:sp>
        <p:nvSpPr>
          <p:cNvPr id="7" name="Slide Number Placeholder 6"/>
          <p:cNvSpPr>
            <a:spLocks noGrp="1"/>
          </p:cNvSpPr>
          <p:nvPr>
            <p:ph type="sldNum" sz="quarter" idx="12"/>
          </p:nvPr>
        </p:nvSpPr>
        <p:spPr bwMode="white">
          <a:ln>
            <a:headEnd type="none"/>
            <a:tailEnd type="none"/>
          </a:ln>
        </p:spPr>
        <p:txBody>
          <a:bodyPr wrap="square"/>
          <a:lstStyle/>
          <a:p>
            <a:fld id="{E1CC4C9C-B29E-4E68-9F89-CA7A1621DE94}" type="slidenum">
              <a:rPr lang="en-US" dirty="0"/>
              <a:t>‹#›</a:t>
            </a:fld>
            <a:endParaRPr lang="en-US"/>
          </a:p>
        </p:txBody>
      </p:sp>
    </p:spTree>
    <p:extLst>
      <p:ext uri="{BB962C8B-B14F-4D97-AF65-F5344CB8AC3E}">
        <p14:creationId xmlns:p14="http://schemas.microsoft.com/office/powerpoint/2010/main" val="4859852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Comparison">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1033585" y="365126"/>
            <a:ext cx="12942277" cy="1325563"/>
          </a:xfrm>
          <a:ln>
            <a:headEnd type="none"/>
            <a:tailEnd type="none"/>
          </a:ln>
        </p:spPr>
        <p:txBody>
          <a:bodyPr wrap="square"/>
          <a:lstStyle/>
          <a:p>
            <a:r>
              <a:rPr lang="en-US"/>
              <a:t>Click to edit Master title style</a:t>
            </a:r>
          </a:p>
        </p:txBody>
      </p:sp>
      <p:sp>
        <p:nvSpPr>
          <p:cNvPr id="3" name="Text Placeholder 2"/>
          <p:cNvSpPr>
            <a:spLocks noGrp="1"/>
          </p:cNvSpPr>
          <p:nvPr>
            <p:ph type="body" idx="1"/>
          </p:nvPr>
        </p:nvSpPr>
        <p:spPr bwMode="white">
          <a:xfrm>
            <a:off x="1033586" y="1681163"/>
            <a:ext cx="6348046" cy="823912"/>
          </a:xfrm>
          <a:ln>
            <a:headEnd type="none"/>
            <a:tailEnd type="none"/>
          </a:ln>
        </p:spPr>
        <p:txBody>
          <a:bodyPr wrap="square" anchor="b"/>
          <a:lstStyle>
            <a:lvl1pPr marL="0" indent="0">
              <a:buNone/>
              <a:defRPr sz="2400" b="1" dirty="0"/>
            </a:lvl1pPr>
            <a:lvl2pPr marL="457200" indent="0">
              <a:buNone/>
              <a:defRPr sz="2000" b="1" dirty="0"/>
            </a:lvl2pPr>
            <a:lvl3pPr marL="914400" indent="0">
              <a:buNone/>
              <a:defRPr sz="1800" b="1" dirty="0"/>
            </a:lvl3pPr>
            <a:lvl4pPr marL="1371600" indent="0">
              <a:buNone/>
              <a:defRPr sz="1600" b="1" dirty="0"/>
            </a:lvl4pPr>
            <a:lvl5pPr marL="1828800" indent="0">
              <a:buNone/>
              <a:defRPr sz="1600" b="1" dirty="0"/>
            </a:lvl5pPr>
            <a:lvl6pPr marL="2286000" indent="0">
              <a:buNone/>
              <a:defRPr sz="1600" b="1" dirty="0"/>
            </a:lvl6pPr>
            <a:lvl7pPr marL="2743200" indent="0">
              <a:buNone/>
              <a:defRPr sz="1600" b="1" dirty="0"/>
            </a:lvl7pPr>
            <a:lvl8pPr marL="3200400" indent="0">
              <a:buNone/>
              <a:defRPr sz="1600" b="1" dirty="0"/>
            </a:lvl8pPr>
            <a:lvl9pPr marL="3657600" indent="0">
              <a:buNone/>
              <a:defRPr sz="1600" b="1" dirty="0"/>
            </a:lvl9pPr>
          </a:lstStyle>
          <a:p>
            <a:r>
              <a:rPr lang="en-US"/>
              <a:t>Click to edit Master text styles</a:t>
            </a:r>
          </a:p>
        </p:txBody>
      </p:sp>
      <p:sp>
        <p:nvSpPr>
          <p:cNvPr id="4" name="Content Placeholder 3"/>
          <p:cNvSpPr>
            <a:spLocks noGrp="1"/>
          </p:cNvSpPr>
          <p:nvPr>
            <p:ph sz="half" idx="2"/>
          </p:nvPr>
        </p:nvSpPr>
        <p:spPr bwMode="white">
          <a:xfrm>
            <a:off x="1033586" y="2505075"/>
            <a:ext cx="6348046" cy="3684588"/>
          </a:xfrm>
          <a:ln>
            <a:headEnd type="none"/>
            <a:tailEnd type="none"/>
          </a:ln>
        </p:spPr>
        <p:txBody>
          <a:bodyPr wrap="square"/>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bwMode="white">
          <a:xfrm>
            <a:off x="7596554" y="1681163"/>
            <a:ext cx="6379308" cy="823912"/>
          </a:xfrm>
          <a:ln>
            <a:headEnd type="none"/>
            <a:tailEnd type="none"/>
          </a:ln>
        </p:spPr>
        <p:txBody>
          <a:bodyPr wrap="square" anchor="b"/>
          <a:lstStyle>
            <a:lvl1pPr marL="0" indent="0">
              <a:buNone/>
              <a:defRPr sz="2400" b="1" dirty="0"/>
            </a:lvl1pPr>
            <a:lvl2pPr marL="457200" indent="0">
              <a:buNone/>
              <a:defRPr sz="2000" b="1" dirty="0"/>
            </a:lvl2pPr>
            <a:lvl3pPr marL="914400" indent="0">
              <a:buNone/>
              <a:defRPr sz="1800" b="1" dirty="0"/>
            </a:lvl3pPr>
            <a:lvl4pPr marL="1371600" indent="0">
              <a:buNone/>
              <a:defRPr sz="1600" b="1" dirty="0"/>
            </a:lvl4pPr>
            <a:lvl5pPr marL="1828800" indent="0">
              <a:buNone/>
              <a:defRPr sz="1600" b="1" dirty="0"/>
            </a:lvl5pPr>
            <a:lvl6pPr marL="2286000" indent="0">
              <a:buNone/>
              <a:defRPr sz="1600" b="1" dirty="0"/>
            </a:lvl6pPr>
            <a:lvl7pPr marL="2743200" indent="0">
              <a:buNone/>
              <a:defRPr sz="1600" b="1" dirty="0"/>
            </a:lvl7pPr>
            <a:lvl8pPr marL="3200400" indent="0">
              <a:buNone/>
              <a:defRPr sz="1600" b="1" dirty="0"/>
            </a:lvl8pPr>
            <a:lvl9pPr marL="3657600" indent="0">
              <a:buNone/>
              <a:defRPr sz="1600" b="1" dirty="0"/>
            </a:lvl9pPr>
          </a:lstStyle>
          <a:p>
            <a:r>
              <a:rPr lang="en-US"/>
              <a:t>Click to edit Master text styles</a:t>
            </a:r>
          </a:p>
        </p:txBody>
      </p:sp>
      <p:sp>
        <p:nvSpPr>
          <p:cNvPr id="6" name="Content Placeholder 5"/>
          <p:cNvSpPr>
            <a:spLocks noGrp="1"/>
          </p:cNvSpPr>
          <p:nvPr>
            <p:ph sz="quarter" idx="4"/>
          </p:nvPr>
        </p:nvSpPr>
        <p:spPr bwMode="white">
          <a:xfrm>
            <a:off x="7596554" y="2505075"/>
            <a:ext cx="6379308" cy="3684588"/>
          </a:xfrm>
          <a:ln>
            <a:headEnd type="none"/>
            <a:tailEnd type="none"/>
          </a:ln>
        </p:spPr>
        <p:txBody>
          <a:bodyPr wrap="square"/>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bwMode="white">
          <a:ln>
            <a:headEnd type="none"/>
            <a:tailEnd type="none"/>
          </a:ln>
        </p:spPr>
        <p:txBody>
          <a:bodyPr wrap="square"/>
          <a:lstStyle/>
          <a:p>
            <a:fld id="{D4630D1D-EC81-4D12-BBAE-7AD5C46FE905}" type="datetimeFigureOut">
              <a:rPr lang="en-US" dirty="0"/>
              <a:t>11/1/2022</a:t>
            </a:fld>
            <a:endParaRPr lang="en-US"/>
          </a:p>
        </p:txBody>
      </p:sp>
      <p:sp>
        <p:nvSpPr>
          <p:cNvPr id="8" name="Footer Placeholder 7"/>
          <p:cNvSpPr>
            <a:spLocks noGrp="1"/>
          </p:cNvSpPr>
          <p:nvPr>
            <p:ph type="ftr" sz="quarter" idx="11"/>
          </p:nvPr>
        </p:nvSpPr>
        <p:spPr bwMode="white">
          <a:ln>
            <a:headEnd type="none"/>
            <a:tailEnd type="none"/>
          </a:ln>
        </p:spPr>
        <p:txBody>
          <a:bodyPr wrap="square"/>
          <a:lstStyle/>
          <a:p>
            <a:endParaRPr lang="en-US"/>
          </a:p>
        </p:txBody>
      </p:sp>
      <p:sp>
        <p:nvSpPr>
          <p:cNvPr id="9" name="Slide Number Placeholder 8"/>
          <p:cNvSpPr>
            <a:spLocks noGrp="1"/>
          </p:cNvSpPr>
          <p:nvPr>
            <p:ph type="sldNum" sz="quarter" idx="12"/>
          </p:nvPr>
        </p:nvSpPr>
        <p:spPr bwMode="white">
          <a:ln>
            <a:headEnd type="none"/>
            <a:tailEnd type="none"/>
          </a:ln>
        </p:spPr>
        <p:txBody>
          <a:bodyPr wrap="square"/>
          <a:lstStyle/>
          <a:p>
            <a:fld id="{E1CC4C9C-B29E-4E68-9F89-CA7A1621DE94}" type="slidenum">
              <a:rPr lang="en-US" dirty="0"/>
              <a:t>‹#›</a:t>
            </a:fld>
            <a:endParaRPr lang="en-US"/>
          </a:p>
        </p:txBody>
      </p:sp>
    </p:spTree>
    <p:extLst>
      <p:ext uri="{BB962C8B-B14F-4D97-AF65-F5344CB8AC3E}">
        <p14:creationId xmlns:p14="http://schemas.microsoft.com/office/powerpoint/2010/main" val="12086720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2" name="Title 1"/>
          <p:cNvSpPr>
            <a:spLocks noGrp="1"/>
          </p:cNvSpPr>
          <p:nvPr>
            <p:ph type="title"/>
          </p:nvPr>
        </p:nvSpPr>
        <p:spPr bwMode="white">
          <a:ln>
            <a:headEnd type="none"/>
            <a:tailEnd type="none"/>
          </a:ln>
        </p:spPr>
        <p:txBody>
          <a:bodyPr wrap="square"/>
          <a:lstStyle/>
          <a:p>
            <a:r>
              <a:rPr lang="en-US"/>
              <a:t>Click to edit Master title style</a:t>
            </a:r>
          </a:p>
        </p:txBody>
      </p:sp>
      <p:sp>
        <p:nvSpPr>
          <p:cNvPr id="3" name="Date Placeholder 2"/>
          <p:cNvSpPr>
            <a:spLocks noGrp="1"/>
          </p:cNvSpPr>
          <p:nvPr>
            <p:ph type="dt" sz="half" idx="10"/>
          </p:nvPr>
        </p:nvSpPr>
        <p:spPr bwMode="white">
          <a:ln>
            <a:headEnd type="none"/>
            <a:tailEnd type="none"/>
          </a:ln>
        </p:spPr>
        <p:txBody>
          <a:bodyPr wrap="square"/>
          <a:lstStyle/>
          <a:p>
            <a:fld id="{D4630D1D-EC81-4D12-BBAE-7AD5C46FE905}" type="datetimeFigureOut">
              <a:rPr lang="en-US" dirty="0"/>
              <a:t>11/1/2022</a:t>
            </a:fld>
            <a:endParaRPr lang="en-US"/>
          </a:p>
        </p:txBody>
      </p:sp>
      <p:sp>
        <p:nvSpPr>
          <p:cNvPr id="4" name="Footer Placeholder 3"/>
          <p:cNvSpPr>
            <a:spLocks noGrp="1"/>
          </p:cNvSpPr>
          <p:nvPr>
            <p:ph type="ftr" sz="quarter" idx="11"/>
          </p:nvPr>
        </p:nvSpPr>
        <p:spPr bwMode="white">
          <a:ln>
            <a:headEnd type="none"/>
            <a:tailEnd type="none"/>
          </a:ln>
        </p:spPr>
        <p:txBody>
          <a:bodyPr wrap="square"/>
          <a:lstStyle/>
          <a:p>
            <a:endParaRPr lang="en-US"/>
          </a:p>
        </p:txBody>
      </p:sp>
      <p:sp>
        <p:nvSpPr>
          <p:cNvPr id="5" name="Slide Number Placeholder 4"/>
          <p:cNvSpPr>
            <a:spLocks noGrp="1"/>
          </p:cNvSpPr>
          <p:nvPr>
            <p:ph type="sldNum" sz="quarter" idx="12"/>
          </p:nvPr>
        </p:nvSpPr>
        <p:spPr bwMode="white">
          <a:ln>
            <a:headEnd type="none"/>
            <a:tailEnd type="none"/>
          </a:ln>
        </p:spPr>
        <p:txBody>
          <a:bodyPr wrap="square"/>
          <a:lstStyle/>
          <a:p>
            <a:fld id="{E1CC4C9C-B29E-4E68-9F89-CA7A1621DE94}" type="slidenum">
              <a:rPr lang="en-US" dirty="0"/>
              <a:t>‹#›</a:t>
            </a:fld>
            <a:endParaRPr lang="en-US"/>
          </a:p>
        </p:txBody>
      </p:sp>
    </p:spTree>
    <p:extLst>
      <p:ext uri="{BB962C8B-B14F-4D97-AF65-F5344CB8AC3E}">
        <p14:creationId xmlns:p14="http://schemas.microsoft.com/office/powerpoint/2010/main" val="38988271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bwMode="white">
          <a:ln>
            <a:headEnd type="none"/>
            <a:tailEnd type="none"/>
          </a:ln>
        </p:spPr>
        <p:txBody>
          <a:bodyPr wrap="square"/>
          <a:lstStyle/>
          <a:p>
            <a:fld id="{D4630D1D-EC81-4D12-BBAE-7AD5C46FE905}" type="datetimeFigureOut">
              <a:rPr lang="en-US" dirty="0"/>
              <a:t>11/1/2022</a:t>
            </a:fld>
            <a:endParaRPr lang="en-US"/>
          </a:p>
        </p:txBody>
      </p:sp>
      <p:sp>
        <p:nvSpPr>
          <p:cNvPr id="3" name="Footer Placeholder 2"/>
          <p:cNvSpPr>
            <a:spLocks noGrp="1"/>
          </p:cNvSpPr>
          <p:nvPr>
            <p:ph type="ftr" sz="quarter" idx="11"/>
          </p:nvPr>
        </p:nvSpPr>
        <p:spPr bwMode="white">
          <a:ln>
            <a:headEnd type="none"/>
            <a:tailEnd type="none"/>
          </a:ln>
        </p:spPr>
        <p:txBody>
          <a:bodyPr wrap="square"/>
          <a:lstStyle/>
          <a:p>
            <a:endParaRPr lang="en-US"/>
          </a:p>
        </p:txBody>
      </p:sp>
      <p:sp>
        <p:nvSpPr>
          <p:cNvPr id="4" name="Slide Number Placeholder 3"/>
          <p:cNvSpPr>
            <a:spLocks noGrp="1"/>
          </p:cNvSpPr>
          <p:nvPr>
            <p:ph type="sldNum" sz="quarter" idx="12"/>
          </p:nvPr>
        </p:nvSpPr>
        <p:spPr bwMode="white">
          <a:ln>
            <a:headEnd type="none"/>
            <a:tailEnd type="none"/>
          </a:ln>
        </p:spPr>
        <p:txBody>
          <a:bodyPr wrap="square"/>
          <a:lstStyle/>
          <a:p>
            <a:fld id="{E1CC4C9C-B29E-4E68-9F89-CA7A1621DE94}" type="slidenum">
              <a:rPr lang="en-US" dirty="0"/>
              <a:t>‹#›</a:t>
            </a:fld>
            <a:endParaRPr lang="en-US"/>
          </a:p>
        </p:txBody>
      </p:sp>
    </p:spTree>
    <p:extLst>
      <p:ext uri="{BB962C8B-B14F-4D97-AF65-F5344CB8AC3E}">
        <p14:creationId xmlns:p14="http://schemas.microsoft.com/office/powerpoint/2010/main" val="17149420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1033586" y="457200"/>
            <a:ext cx="4839676" cy="1600200"/>
          </a:xfrm>
          <a:ln>
            <a:headEnd type="none"/>
            <a:tailEnd type="none"/>
          </a:ln>
        </p:spPr>
        <p:txBody>
          <a:bodyPr wrap="square" anchor="b"/>
          <a:lstStyle>
            <a:lvl1pPr>
              <a:defRPr sz="3200" dirty="0"/>
            </a:lvl1pPr>
          </a:lstStyle>
          <a:p>
            <a:r>
              <a:rPr lang="en-US"/>
              <a:t>Click to edit Master title style</a:t>
            </a:r>
          </a:p>
        </p:txBody>
      </p:sp>
      <p:sp>
        <p:nvSpPr>
          <p:cNvPr id="3" name="Content Placeholder 2"/>
          <p:cNvSpPr>
            <a:spLocks noGrp="1"/>
          </p:cNvSpPr>
          <p:nvPr>
            <p:ph idx="1"/>
          </p:nvPr>
        </p:nvSpPr>
        <p:spPr bwMode="white">
          <a:xfrm>
            <a:off x="6379308" y="987426"/>
            <a:ext cx="7596554" cy="4873625"/>
          </a:xfrm>
          <a:ln>
            <a:headEnd type="none"/>
            <a:tailEnd type="none"/>
          </a:ln>
        </p:spPr>
        <p:txBody>
          <a:bodyPr wrap="square"/>
          <a:lstStyle>
            <a:lvl1pPr>
              <a:defRPr sz="3200" dirty="0"/>
            </a:lvl1pPr>
            <a:lvl2pPr>
              <a:defRPr sz="2800" dirty="0"/>
            </a:lvl2pPr>
            <a:lvl3pPr>
              <a:defRPr sz="2400" dirty="0"/>
            </a:lvl3pPr>
            <a:lvl4pPr>
              <a:defRPr sz="2000" dirty="0"/>
            </a:lvl4pPr>
            <a:lvl5pPr>
              <a:defRPr sz="2000" dirty="0"/>
            </a:lvl5pPr>
            <a:lvl6pPr>
              <a:defRPr sz="2000" dirty="0"/>
            </a:lvl6pPr>
            <a:lvl7pPr>
              <a:defRPr sz="2000" dirty="0"/>
            </a:lvl7pPr>
            <a:lvl8pPr>
              <a:defRPr sz="2000" dirty="0"/>
            </a:lvl8pPr>
            <a:lvl9pPr>
              <a:defRPr sz="2000" dirty="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bwMode="white">
          <a:xfrm>
            <a:off x="1033586" y="2057400"/>
            <a:ext cx="4839676" cy="3811588"/>
          </a:xfrm>
          <a:ln>
            <a:headEnd type="none"/>
            <a:tailEnd type="none"/>
          </a:ln>
        </p:spPr>
        <p:txBody>
          <a:bodyPr wrap="square"/>
          <a:lstStyle>
            <a:lvl1pPr marL="0" indent="0">
              <a:buNone/>
              <a:defRPr sz="1600" dirty="0"/>
            </a:lvl1pPr>
            <a:lvl2pPr marL="457200" indent="0">
              <a:buNone/>
              <a:defRPr sz="1400" dirty="0"/>
            </a:lvl2pPr>
            <a:lvl3pPr marL="914400" indent="0">
              <a:buNone/>
              <a:defRPr sz="1200" dirty="0"/>
            </a:lvl3pPr>
            <a:lvl4pPr marL="1371600" indent="0">
              <a:buNone/>
              <a:defRPr sz="1000" dirty="0"/>
            </a:lvl4pPr>
            <a:lvl5pPr marL="1828800" indent="0">
              <a:buNone/>
              <a:defRPr sz="1000" dirty="0"/>
            </a:lvl5pPr>
            <a:lvl6pPr marL="2286000" indent="0">
              <a:buNone/>
              <a:defRPr sz="1000" dirty="0"/>
            </a:lvl6pPr>
            <a:lvl7pPr marL="2743200" indent="0">
              <a:buNone/>
              <a:defRPr sz="1000" dirty="0"/>
            </a:lvl7pPr>
            <a:lvl8pPr marL="3200400" indent="0">
              <a:buNone/>
              <a:defRPr sz="1000" dirty="0"/>
            </a:lvl8pPr>
            <a:lvl9pPr marL="3657600" indent="0">
              <a:buNone/>
              <a:defRPr sz="1000" dirty="0"/>
            </a:lvl9pPr>
          </a:lstStyle>
          <a:p>
            <a:r>
              <a:rPr lang="en-US"/>
              <a:t>Click to edit Master text styles</a:t>
            </a:r>
          </a:p>
        </p:txBody>
      </p:sp>
      <p:sp>
        <p:nvSpPr>
          <p:cNvPr id="5" name="Date Placeholder 4"/>
          <p:cNvSpPr>
            <a:spLocks noGrp="1"/>
          </p:cNvSpPr>
          <p:nvPr>
            <p:ph type="dt" sz="half" idx="10"/>
          </p:nvPr>
        </p:nvSpPr>
        <p:spPr bwMode="white">
          <a:ln>
            <a:headEnd type="none"/>
            <a:tailEnd type="none"/>
          </a:ln>
        </p:spPr>
        <p:txBody>
          <a:bodyPr wrap="square"/>
          <a:lstStyle/>
          <a:p>
            <a:fld id="{D4630D1D-EC81-4D12-BBAE-7AD5C46FE905}" type="datetimeFigureOut">
              <a:rPr lang="en-US" dirty="0"/>
              <a:t>11/1/2022</a:t>
            </a:fld>
            <a:endParaRPr lang="en-US"/>
          </a:p>
        </p:txBody>
      </p:sp>
      <p:sp>
        <p:nvSpPr>
          <p:cNvPr id="6" name="Footer Placeholder 5"/>
          <p:cNvSpPr>
            <a:spLocks noGrp="1"/>
          </p:cNvSpPr>
          <p:nvPr>
            <p:ph type="ftr" sz="quarter" idx="11"/>
          </p:nvPr>
        </p:nvSpPr>
        <p:spPr bwMode="white">
          <a:ln>
            <a:headEnd type="none"/>
            <a:tailEnd type="none"/>
          </a:ln>
        </p:spPr>
        <p:txBody>
          <a:bodyPr wrap="square"/>
          <a:lstStyle/>
          <a:p>
            <a:endParaRPr lang="en-US"/>
          </a:p>
        </p:txBody>
      </p:sp>
      <p:sp>
        <p:nvSpPr>
          <p:cNvPr id="7" name="Slide Number Placeholder 6"/>
          <p:cNvSpPr>
            <a:spLocks noGrp="1"/>
          </p:cNvSpPr>
          <p:nvPr>
            <p:ph type="sldNum" sz="quarter" idx="12"/>
          </p:nvPr>
        </p:nvSpPr>
        <p:spPr bwMode="white">
          <a:ln>
            <a:headEnd type="none"/>
            <a:tailEnd type="none"/>
          </a:ln>
        </p:spPr>
        <p:txBody>
          <a:bodyPr wrap="square"/>
          <a:lstStyle/>
          <a:p>
            <a:fld id="{E1CC4C9C-B29E-4E68-9F89-CA7A1621DE94}" type="slidenum">
              <a:rPr lang="en-US" dirty="0"/>
              <a:t>‹#›</a:t>
            </a:fld>
            <a:endParaRPr lang="en-US"/>
          </a:p>
        </p:txBody>
      </p:sp>
    </p:spTree>
    <p:extLst>
      <p:ext uri="{BB962C8B-B14F-4D97-AF65-F5344CB8AC3E}">
        <p14:creationId xmlns:p14="http://schemas.microsoft.com/office/powerpoint/2010/main" val="20831505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1033586" y="457200"/>
            <a:ext cx="4839676" cy="1600200"/>
          </a:xfrm>
          <a:ln>
            <a:headEnd type="none"/>
            <a:tailEnd type="none"/>
          </a:ln>
        </p:spPr>
        <p:txBody>
          <a:bodyPr wrap="square" anchor="b"/>
          <a:lstStyle>
            <a:lvl1pPr>
              <a:defRPr sz="3200" dirty="0"/>
            </a:lvl1pPr>
          </a:lstStyle>
          <a:p>
            <a:r>
              <a:rPr lang="en-US"/>
              <a:t>Click to edit Master title style</a:t>
            </a:r>
          </a:p>
        </p:txBody>
      </p:sp>
      <p:sp>
        <p:nvSpPr>
          <p:cNvPr id="3" name="Picture Placeholder 2"/>
          <p:cNvSpPr>
            <a:spLocks noGrp="1"/>
          </p:cNvSpPr>
          <p:nvPr>
            <p:ph type="pic" idx="1"/>
          </p:nvPr>
        </p:nvSpPr>
        <p:spPr bwMode="white">
          <a:xfrm>
            <a:off x="6379308" y="987426"/>
            <a:ext cx="7596554" cy="4873625"/>
          </a:xfrm>
          <a:ln>
            <a:headEnd type="none"/>
            <a:tailEnd type="none"/>
          </a:ln>
        </p:spPr>
        <p:txBody>
          <a:bodyPr wrap="square"/>
          <a:lstStyle>
            <a:lvl1pPr marL="0" indent="0">
              <a:buNone/>
              <a:defRPr sz="3200" dirty="0"/>
            </a:lvl1pPr>
            <a:lvl2pPr marL="457200" indent="0">
              <a:buNone/>
              <a:defRPr sz="2800" dirty="0"/>
            </a:lvl2pPr>
            <a:lvl3pPr marL="914400" indent="0">
              <a:buNone/>
              <a:defRPr sz="2400" dirty="0"/>
            </a:lvl3pPr>
            <a:lvl4pPr marL="1371600" indent="0">
              <a:buNone/>
              <a:defRPr sz="2000" dirty="0"/>
            </a:lvl4pPr>
            <a:lvl5pPr marL="1828800" indent="0">
              <a:buNone/>
              <a:defRPr sz="2000" dirty="0"/>
            </a:lvl5pPr>
            <a:lvl6pPr marL="2286000" indent="0">
              <a:buNone/>
              <a:defRPr sz="2000" dirty="0"/>
            </a:lvl6pPr>
            <a:lvl7pPr marL="2743200" indent="0">
              <a:buNone/>
              <a:defRPr sz="2000" dirty="0"/>
            </a:lvl7pPr>
            <a:lvl8pPr marL="3200400" indent="0">
              <a:buNone/>
              <a:defRPr sz="2000" dirty="0"/>
            </a:lvl8pPr>
            <a:lvl9pPr marL="3657600" indent="0">
              <a:buNone/>
              <a:defRPr sz="2000" dirty="0"/>
            </a:lvl9pPr>
          </a:lstStyle>
          <a:p>
            <a:endParaRPr lang="en-US"/>
          </a:p>
        </p:txBody>
      </p:sp>
      <p:sp>
        <p:nvSpPr>
          <p:cNvPr id="4" name="Text Placeholder 3"/>
          <p:cNvSpPr>
            <a:spLocks noGrp="1"/>
          </p:cNvSpPr>
          <p:nvPr>
            <p:ph type="body" sz="half" idx="2"/>
          </p:nvPr>
        </p:nvSpPr>
        <p:spPr bwMode="white">
          <a:xfrm>
            <a:off x="1033586" y="2057400"/>
            <a:ext cx="4839676" cy="3811588"/>
          </a:xfrm>
          <a:ln>
            <a:headEnd type="none"/>
            <a:tailEnd type="none"/>
          </a:ln>
        </p:spPr>
        <p:txBody>
          <a:bodyPr wrap="square"/>
          <a:lstStyle>
            <a:lvl1pPr marL="0" indent="0">
              <a:buNone/>
              <a:defRPr sz="1600" dirty="0"/>
            </a:lvl1pPr>
            <a:lvl2pPr marL="457200" indent="0">
              <a:buNone/>
              <a:defRPr sz="1400" dirty="0"/>
            </a:lvl2pPr>
            <a:lvl3pPr marL="914400" indent="0">
              <a:buNone/>
              <a:defRPr sz="1200" dirty="0"/>
            </a:lvl3pPr>
            <a:lvl4pPr marL="1371600" indent="0">
              <a:buNone/>
              <a:defRPr sz="1000" dirty="0"/>
            </a:lvl4pPr>
            <a:lvl5pPr marL="1828800" indent="0">
              <a:buNone/>
              <a:defRPr sz="1000" dirty="0"/>
            </a:lvl5pPr>
            <a:lvl6pPr marL="2286000" indent="0">
              <a:buNone/>
              <a:defRPr sz="1000" dirty="0"/>
            </a:lvl6pPr>
            <a:lvl7pPr marL="2743200" indent="0">
              <a:buNone/>
              <a:defRPr sz="1000" dirty="0"/>
            </a:lvl7pPr>
            <a:lvl8pPr marL="3200400" indent="0">
              <a:buNone/>
              <a:defRPr sz="1000" dirty="0"/>
            </a:lvl8pPr>
            <a:lvl9pPr marL="3657600" indent="0">
              <a:buNone/>
              <a:defRPr sz="1000" dirty="0"/>
            </a:lvl9pPr>
          </a:lstStyle>
          <a:p>
            <a:r>
              <a:rPr lang="en-US"/>
              <a:t>Click to edit Master text styles</a:t>
            </a:r>
          </a:p>
        </p:txBody>
      </p:sp>
      <p:sp>
        <p:nvSpPr>
          <p:cNvPr id="5" name="Date Placeholder 4"/>
          <p:cNvSpPr>
            <a:spLocks noGrp="1"/>
          </p:cNvSpPr>
          <p:nvPr>
            <p:ph type="dt" sz="half" idx="10"/>
          </p:nvPr>
        </p:nvSpPr>
        <p:spPr bwMode="white">
          <a:ln>
            <a:headEnd type="none"/>
            <a:tailEnd type="none"/>
          </a:ln>
        </p:spPr>
        <p:txBody>
          <a:bodyPr wrap="square"/>
          <a:lstStyle/>
          <a:p>
            <a:fld id="{D4630D1D-EC81-4D12-BBAE-7AD5C46FE905}" type="datetimeFigureOut">
              <a:rPr lang="en-US" dirty="0"/>
              <a:t>11/1/2022</a:t>
            </a:fld>
            <a:endParaRPr lang="en-US"/>
          </a:p>
        </p:txBody>
      </p:sp>
      <p:sp>
        <p:nvSpPr>
          <p:cNvPr id="6" name="Footer Placeholder 5"/>
          <p:cNvSpPr>
            <a:spLocks noGrp="1"/>
          </p:cNvSpPr>
          <p:nvPr>
            <p:ph type="ftr" sz="quarter" idx="11"/>
          </p:nvPr>
        </p:nvSpPr>
        <p:spPr bwMode="white">
          <a:ln>
            <a:headEnd type="none"/>
            <a:tailEnd type="none"/>
          </a:ln>
        </p:spPr>
        <p:txBody>
          <a:bodyPr wrap="square"/>
          <a:lstStyle/>
          <a:p>
            <a:endParaRPr lang="en-US"/>
          </a:p>
        </p:txBody>
      </p:sp>
      <p:sp>
        <p:nvSpPr>
          <p:cNvPr id="7" name="Slide Number Placeholder 6"/>
          <p:cNvSpPr>
            <a:spLocks noGrp="1"/>
          </p:cNvSpPr>
          <p:nvPr>
            <p:ph type="sldNum" sz="quarter" idx="12"/>
          </p:nvPr>
        </p:nvSpPr>
        <p:spPr bwMode="white">
          <a:ln>
            <a:headEnd type="none"/>
            <a:tailEnd type="none"/>
          </a:ln>
        </p:spPr>
        <p:txBody>
          <a:bodyPr wrap="square"/>
          <a:lstStyle/>
          <a:p>
            <a:fld id="{E1CC4C9C-B29E-4E68-9F89-CA7A1621DE94}" type="slidenum">
              <a:rPr lang="en-US" dirty="0"/>
              <a:t>‹#›</a:t>
            </a:fld>
            <a:endParaRPr lang="en-US"/>
          </a:p>
        </p:txBody>
      </p:sp>
    </p:spTree>
    <p:extLst>
      <p:ext uri="{BB962C8B-B14F-4D97-AF65-F5344CB8AC3E}">
        <p14:creationId xmlns:p14="http://schemas.microsoft.com/office/powerpoint/2010/main" val="32580076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bwMode="white">
          <a:ln>
            <a:headEnd type="none"/>
            <a:tailEnd type="none"/>
          </a:ln>
        </p:spPr>
        <p:txBody>
          <a:bodyPr wrap="square"/>
          <a:lstStyle/>
          <a:p>
            <a:r>
              <a:rPr lang="en-US"/>
              <a:t>Click to edit Master title style</a:t>
            </a:r>
          </a:p>
        </p:txBody>
      </p:sp>
      <p:sp>
        <p:nvSpPr>
          <p:cNvPr id="3" name="Vertical Text Placeholder 2"/>
          <p:cNvSpPr>
            <a:spLocks noGrp="1"/>
          </p:cNvSpPr>
          <p:nvPr>
            <p:ph type="body" orient="vert" idx="1"/>
          </p:nvPr>
        </p:nvSpPr>
        <p:spPr bwMode="white">
          <a:ln>
            <a:headEnd type="none"/>
            <a:tailEnd type="none"/>
          </a:ln>
        </p:spPr>
        <p:txBody>
          <a:bodyPr vert="eaVert" wrap="square"/>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bwMode="white">
          <a:ln>
            <a:headEnd type="none"/>
            <a:tailEnd type="none"/>
          </a:ln>
        </p:spPr>
        <p:txBody>
          <a:bodyPr wrap="square"/>
          <a:lstStyle/>
          <a:p>
            <a:fld id="{D4630D1D-EC81-4D12-BBAE-7AD5C46FE905}" type="datetimeFigureOut">
              <a:rPr lang="en-US" dirty="0"/>
              <a:t>11/1/2022</a:t>
            </a:fld>
            <a:endParaRPr lang="en-US"/>
          </a:p>
        </p:txBody>
      </p:sp>
      <p:sp>
        <p:nvSpPr>
          <p:cNvPr id="5" name="Footer Placeholder 4"/>
          <p:cNvSpPr>
            <a:spLocks noGrp="1"/>
          </p:cNvSpPr>
          <p:nvPr>
            <p:ph type="ftr" sz="quarter" idx="11"/>
          </p:nvPr>
        </p:nvSpPr>
        <p:spPr bwMode="white">
          <a:ln>
            <a:headEnd type="none"/>
            <a:tailEnd type="none"/>
          </a:ln>
        </p:spPr>
        <p:txBody>
          <a:bodyPr wrap="square"/>
          <a:lstStyle/>
          <a:p>
            <a:endParaRPr lang="en-US"/>
          </a:p>
        </p:txBody>
      </p:sp>
      <p:sp>
        <p:nvSpPr>
          <p:cNvPr id="6" name="Slide Number Placeholder 5"/>
          <p:cNvSpPr>
            <a:spLocks noGrp="1"/>
          </p:cNvSpPr>
          <p:nvPr>
            <p:ph type="sldNum" sz="quarter" idx="12"/>
          </p:nvPr>
        </p:nvSpPr>
        <p:spPr bwMode="white">
          <a:ln>
            <a:headEnd type="none"/>
            <a:tailEnd type="none"/>
          </a:ln>
        </p:spPr>
        <p:txBody>
          <a:bodyPr wrap="square"/>
          <a:lstStyle/>
          <a:p>
            <a:fld id="{E1CC4C9C-B29E-4E68-9F89-CA7A1621DE94}" type="slidenum">
              <a:rPr lang="en-US" dirty="0"/>
              <a:t>‹#›</a:t>
            </a:fld>
            <a:endParaRPr lang="en-US"/>
          </a:p>
        </p:txBody>
      </p:sp>
    </p:spTree>
    <p:extLst>
      <p:ext uri="{BB962C8B-B14F-4D97-AF65-F5344CB8AC3E}">
        <p14:creationId xmlns:p14="http://schemas.microsoft.com/office/powerpoint/2010/main" val="21608907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bwMode="white">
          <a:xfrm>
            <a:off x="10738339" y="365125"/>
            <a:ext cx="3235569" cy="5811838"/>
          </a:xfrm>
          <a:ln>
            <a:headEnd type="none"/>
            <a:tailEnd type="none"/>
          </a:ln>
        </p:spPr>
        <p:txBody>
          <a:bodyPr vert="eaVert" wrap="square"/>
          <a:lstStyle/>
          <a:p>
            <a:r>
              <a:rPr lang="en-US"/>
              <a:t>Click to edit Master title style</a:t>
            </a:r>
          </a:p>
        </p:txBody>
      </p:sp>
      <p:sp>
        <p:nvSpPr>
          <p:cNvPr id="3" name="Vertical Text Placeholder 2"/>
          <p:cNvSpPr>
            <a:spLocks noGrp="1"/>
          </p:cNvSpPr>
          <p:nvPr>
            <p:ph type="body" orient="vert" idx="1"/>
          </p:nvPr>
        </p:nvSpPr>
        <p:spPr bwMode="white">
          <a:xfrm>
            <a:off x="1031631" y="365125"/>
            <a:ext cx="9519138" cy="5811838"/>
          </a:xfrm>
          <a:ln>
            <a:headEnd type="none"/>
            <a:tailEnd type="none"/>
          </a:ln>
        </p:spPr>
        <p:txBody>
          <a:bodyPr vert="eaVert" wrap="square"/>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bwMode="white">
          <a:ln>
            <a:headEnd type="none"/>
            <a:tailEnd type="none"/>
          </a:ln>
        </p:spPr>
        <p:txBody>
          <a:bodyPr wrap="square"/>
          <a:lstStyle/>
          <a:p>
            <a:fld id="{D4630D1D-EC81-4D12-BBAE-7AD5C46FE905}" type="datetimeFigureOut">
              <a:rPr lang="en-US" dirty="0"/>
              <a:t>11/1/2022</a:t>
            </a:fld>
            <a:endParaRPr lang="en-US"/>
          </a:p>
        </p:txBody>
      </p:sp>
      <p:sp>
        <p:nvSpPr>
          <p:cNvPr id="5" name="Footer Placeholder 4"/>
          <p:cNvSpPr>
            <a:spLocks noGrp="1"/>
          </p:cNvSpPr>
          <p:nvPr>
            <p:ph type="ftr" sz="quarter" idx="11"/>
          </p:nvPr>
        </p:nvSpPr>
        <p:spPr bwMode="white">
          <a:ln>
            <a:headEnd type="none"/>
            <a:tailEnd type="none"/>
          </a:ln>
        </p:spPr>
        <p:txBody>
          <a:bodyPr wrap="square"/>
          <a:lstStyle/>
          <a:p>
            <a:endParaRPr lang="en-US"/>
          </a:p>
        </p:txBody>
      </p:sp>
      <p:sp>
        <p:nvSpPr>
          <p:cNvPr id="6" name="Slide Number Placeholder 5"/>
          <p:cNvSpPr>
            <a:spLocks noGrp="1"/>
          </p:cNvSpPr>
          <p:nvPr>
            <p:ph type="sldNum" sz="quarter" idx="12"/>
          </p:nvPr>
        </p:nvSpPr>
        <p:spPr bwMode="white">
          <a:ln>
            <a:headEnd type="none"/>
            <a:tailEnd type="none"/>
          </a:ln>
        </p:spPr>
        <p:txBody>
          <a:bodyPr wrap="square"/>
          <a:lstStyle/>
          <a:p>
            <a:fld id="{E1CC4C9C-B29E-4E68-9F89-CA7A1621DE94}" type="slidenum">
              <a:rPr lang="en-US" dirty="0"/>
              <a:t>‹#›</a:t>
            </a:fld>
            <a:endParaRPr lang="en-US"/>
          </a:p>
        </p:txBody>
      </p:sp>
    </p:spTree>
    <p:extLst>
      <p:ext uri="{BB962C8B-B14F-4D97-AF65-F5344CB8AC3E}">
        <p14:creationId xmlns:p14="http://schemas.microsoft.com/office/powerpoint/2010/main" val="2403823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Rubrikbild G/V 5">
    <p:spTree>
      <p:nvGrpSpPr>
        <p:cNvPr id="1" name=""/>
        <p:cNvGrpSpPr/>
        <p:nvPr/>
      </p:nvGrpSpPr>
      <p:grpSpPr>
        <a:xfrm>
          <a:off x="0" y="0"/>
          <a:ext cx="0" cy="0"/>
          <a:chOff x="0" y="0"/>
          <a:chExt cx="0" cy="0"/>
        </a:xfrm>
      </p:grpSpPr>
      <p:sp>
        <p:nvSpPr>
          <p:cNvPr id="8" name="Rectangle 7"/>
          <p:cNvSpPr/>
          <p:nvPr/>
        </p:nvSpPr>
        <p:spPr>
          <a:xfrm>
            <a:off x="1" y="2"/>
            <a:ext cx="12218707" cy="6857999"/>
          </a:xfrm>
          <a:prstGeom prst="rect">
            <a:avLst/>
          </a:prstGeom>
          <a:solidFill>
            <a:srgbClr val="81C185"/>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sz="2400"/>
          </a:p>
        </p:txBody>
      </p:sp>
      <p:sp>
        <p:nvSpPr>
          <p:cNvPr id="2" name="Rubrik 1"/>
          <p:cNvSpPr>
            <a:spLocks noGrp="1"/>
          </p:cNvSpPr>
          <p:nvPr>
            <p:ph type="ctrTitle" hasCustomPrompt="1"/>
          </p:nvPr>
        </p:nvSpPr>
        <p:spPr>
          <a:xfrm>
            <a:off x="914400" y="2130426"/>
            <a:ext cx="10363200" cy="1470025"/>
          </a:xfrm>
        </p:spPr>
        <p:txBody>
          <a:bodyPr>
            <a:normAutofit/>
          </a:bodyPr>
          <a:lstStyle>
            <a:lvl1pPr>
              <a:defRPr sz="4133" b="1" cap="none">
                <a:solidFill>
                  <a:schemeClr val="bg1"/>
                </a:solidFill>
              </a:defRPr>
            </a:lvl1pPr>
          </a:lstStyle>
          <a:p>
            <a:r>
              <a:rPr lang="sv-SE"/>
              <a:t>Klicka här för att ändra format</a:t>
            </a:r>
          </a:p>
        </p:txBody>
      </p:sp>
      <p:sp>
        <p:nvSpPr>
          <p:cNvPr id="3" name="Underrubrik 2"/>
          <p:cNvSpPr>
            <a:spLocks noGrp="1"/>
          </p:cNvSpPr>
          <p:nvPr>
            <p:ph type="subTitle" idx="1"/>
          </p:nvPr>
        </p:nvSpPr>
        <p:spPr>
          <a:xfrm>
            <a:off x="1828800" y="3886200"/>
            <a:ext cx="8534400" cy="1752600"/>
          </a:xfrm>
        </p:spPr>
        <p:txBody>
          <a:bodyPr>
            <a:normAutofit/>
          </a:bodyPr>
          <a:lstStyle>
            <a:lvl1pPr marL="0" indent="0" algn="ctr">
              <a:buNone/>
              <a:defRPr sz="3733">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sv-SE"/>
              <a:t>Klicka här för att ändra mall för underrubrikformat</a:t>
            </a:r>
          </a:p>
        </p:txBody>
      </p:sp>
      <p:sp>
        <p:nvSpPr>
          <p:cNvPr id="4" name="Platshållare för datum 3"/>
          <p:cNvSpPr>
            <a:spLocks noGrp="1"/>
          </p:cNvSpPr>
          <p:nvPr>
            <p:ph type="dt" sz="half" idx="10"/>
          </p:nvPr>
        </p:nvSpPr>
        <p:spPr>
          <a:xfrm>
            <a:off x="609600" y="6172200"/>
            <a:ext cx="2844800" cy="365125"/>
          </a:xfrm>
        </p:spPr>
        <p:txBody>
          <a:bodyPr/>
          <a:lstStyle/>
          <a:p>
            <a:fld id="{65B7CE02-AC31-4988-B44E-F151F59D2D4C}" type="datetimeFigureOut">
              <a:rPr lang="sv-SE" smtClean="0"/>
              <a:t>2022-11-01</a:t>
            </a:fld>
            <a:endParaRPr lang="sv-SE"/>
          </a:p>
        </p:txBody>
      </p:sp>
      <p:sp>
        <p:nvSpPr>
          <p:cNvPr id="5" name="Platshållare för sidfot 4"/>
          <p:cNvSpPr>
            <a:spLocks noGrp="1"/>
          </p:cNvSpPr>
          <p:nvPr>
            <p:ph type="ftr" sz="quarter" idx="11"/>
          </p:nvPr>
        </p:nvSpPr>
        <p:spPr>
          <a:xfrm>
            <a:off x="4165600" y="6172200"/>
            <a:ext cx="3860800" cy="365125"/>
          </a:xfrm>
        </p:spPr>
        <p:txBody>
          <a:bodyPr/>
          <a:lstStyle/>
          <a:p>
            <a:endParaRPr lang="sv-SE"/>
          </a:p>
        </p:txBody>
      </p:sp>
      <p:sp>
        <p:nvSpPr>
          <p:cNvPr id="6" name="Platshållare för bildnummer 5"/>
          <p:cNvSpPr>
            <a:spLocks noGrp="1"/>
          </p:cNvSpPr>
          <p:nvPr>
            <p:ph type="sldNum" sz="quarter" idx="12"/>
          </p:nvPr>
        </p:nvSpPr>
        <p:spPr>
          <a:xfrm>
            <a:off x="8737600" y="6172200"/>
            <a:ext cx="2844800" cy="365125"/>
          </a:xfrm>
        </p:spPr>
        <p:txBody>
          <a:bodyPr/>
          <a:lstStyle/>
          <a:p>
            <a:fld id="{C93D6A46-4DCB-4EAC-9DB0-7464E78FA108}" type="slidenum">
              <a:rPr lang="sv-SE" smtClean="0"/>
              <a:t>‹#›</a:t>
            </a:fld>
            <a:endParaRPr lang="sv-SE"/>
          </a:p>
        </p:txBody>
      </p:sp>
      <p:pic>
        <p:nvPicPr>
          <p:cNvPr id="11" name="Bildobjekt 10">
            <a:extLst>
              <a:ext uri="{FF2B5EF4-FFF2-40B4-BE49-F238E27FC236}">
                <a16:creationId xmlns:a16="http://schemas.microsoft.com/office/drawing/2014/main" id="{2B01E4EF-044B-0E4B-A5E4-6A471D195541}"/>
              </a:ext>
            </a:extLst>
          </p:cNvPr>
          <p:cNvPicPr>
            <a:picLocks noChangeAspect="1"/>
          </p:cNvPicPr>
          <p:nvPr/>
        </p:nvPicPr>
        <p:blipFill rotWithShape="1">
          <a:blip r:embed="rId2">
            <a:alphaModFix amt="10000"/>
          </a:blip>
          <a:srcRect r="17475" b="23446"/>
          <a:stretch/>
        </p:blipFill>
        <p:spPr>
          <a:xfrm>
            <a:off x="6170129" y="1284148"/>
            <a:ext cx="6048580" cy="5573853"/>
          </a:xfrm>
          <a:prstGeom prst="rect">
            <a:avLst/>
          </a:prstGeom>
        </p:spPr>
      </p:pic>
    </p:spTree>
    <p:extLst>
      <p:ext uri="{BB962C8B-B14F-4D97-AF65-F5344CB8AC3E}">
        <p14:creationId xmlns:p14="http://schemas.microsoft.com/office/powerpoint/2010/main" val="2898229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Rubrikbild V/G 2">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914400" y="2130426"/>
            <a:ext cx="10363200" cy="1470025"/>
          </a:xfrm>
        </p:spPr>
        <p:txBody>
          <a:bodyPr>
            <a:normAutofit/>
          </a:bodyPr>
          <a:lstStyle>
            <a:lvl1pPr>
              <a:defRPr sz="4133" b="1" cap="none">
                <a:solidFill>
                  <a:srgbClr val="323E47"/>
                </a:solidFill>
              </a:defRPr>
            </a:lvl1pPr>
          </a:lstStyle>
          <a:p>
            <a:r>
              <a:rPr lang="sv-SE"/>
              <a:t>Klicka här för att ändra format</a:t>
            </a:r>
          </a:p>
        </p:txBody>
      </p:sp>
      <p:sp>
        <p:nvSpPr>
          <p:cNvPr id="3" name="Underrubrik 2"/>
          <p:cNvSpPr>
            <a:spLocks noGrp="1"/>
          </p:cNvSpPr>
          <p:nvPr>
            <p:ph type="subTitle" idx="1"/>
          </p:nvPr>
        </p:nvSpPr>
        <p:spPr>
          <a:xfrm>
            <a:off x="1828800" y="3886200"/>
            <a:ext cx="8534400" cy="1752600"/>
          </a:xfrm>
        </p:spPr>
        <p:txBody>
          <a:bodyPr>
            <a:normAutofit/>
          </a:bodyPr>
          <a:lstStyle>
            <a:lvl1pPr marL="0" indent="0" algn="ctr">
              <a:buNone/>
              <a:defRPr sz="3733">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sv-SE"/>
              <a:t>Klicka här för att ändra mall för underrubrikformat</a:t>
            </a:r>
          </a:p>
        </p:txBody>
      </p:sp>
      <p:sp>
        <p:nvSpPr>
          <p:cNvPr id="4" name="Platshållare för datum 3"/>
          <p:cNvSpPr>
            <a:spLocks noGrp="1"/>
          </p:cNvSpPr>
          <p:nvPr>
            <p:ph type="dt" sz="half" idx="10"/>
          </p:nvPr>
        </p:nvSpPr>
        <p:spPr>
          <a:xfrm>
            <a:off x="609600" y="6172200"/>
            <a:ext cx="2844800" cy="365125"/>
          </a:xfrm>
        </p:spPr>
        <p:txBody>
          <a:bodyPr/>
          <a:lstStyle/>
          <a:p>
            <a:fld id="{65B7CE02-AC31-4988-B44E-F151F59D2D4C}" type="datetimeFigureOut">
              <a:rPr lang="sv-SE" smtClean="0"/>
              <a:t>2022-11-01</a:t>
            </a:fld>
            <a:endParaRPr lang="sv-SE"/>
          </a:p>
        </p:txBody>
      </p:sp>
      <p:sp>
        <p:nvSpPr>
          <p:cNvPr id="5" name="Platshållare för sidfot 4"/>
          <p:cNvSpPr>
            <a:spLocks noGrp="1"/>
          </p:cNvSpPr>
          <p:nvPr>
            <p:ph type="ftr" sz="quarter" idx="11"/>
          </p:nvPr>
        </p:nvSpPr>
        <p:spPr>
          <a:xfrm>
            <a:off x="4165600" y="6172200"/>
            <a:ext cx="3860800" cy="365125"/>
          </a:xfrm>
        </p:spPr>
        <p:txBody>
          <a:bodyPr/>
          <a:lstStyle/>
          <a:p>
            <a:endParaRPr lang="sv-SE"/>
          </a:p>
        </p:txBody>
      </p:sp>
      <p:sp>
        <p:nvSpPr>
          <p:cNvPr id="6" name="Platshållare för bildnummer 5"/>
          <p:cNvSpPr>
            <a:spLocks noGrp="1"/>
          </p:cNvSpPr>
          <p:nvPr>
            <p:ph type="sldNum" sz="quarter" idx="12"/>
          </p:nvPr>
        </p:nvSpPr>
        <p:spPr>
          <a:xfrm>
            <a:off x="8737600" y="6172200"/>
            <a:ext cx="2844800" cy="365125"/>
          </a:xfrm>
        </p:spPr>
        <p:txBody>
          <a:bodyPr/>
          <a:lstStyle/>
          <a:p>
            <a:fld id="{C93D6A46-4DCB-4EAC-9DB0-7464E78FA108}" type="slidenum">
              <a:rPr lang="sv-SE" smtClean="0"/>
              <a:t>‹#›</a:t>
            </a:fld>
            <a:endParaRPr lang="sv-SE"/>
          </a:p>
        </p:txBody>
      </p:sp>
      <p:pic>
        <p:nvPicPr>
          <p:cNvPr id="8" name="Bildobjekt 7">
            <a:extLst>
              <a:ext uri="{FF2B5EF4-FFF2-40B4-BE49-F238E27FC236}">
                <a16:creationId xmlns:a16="http://schemas.microsoft.com/office/drawing/2014/main" id="{BCE078C9-6AE3-4401-8AF7-93C6ACAB91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5651" y="170364"/>
            <a:ext cx="3019788" cy="230470"/>
          </a:xfrm>
          <a:prstGeom prst="rect">
            <a:avLst/>
          </a:prstGeom>
        </p:spPr>
      </p:pic>
    </p:spTree>
    <p:extLst>
      <p:ext uri="{BB962C8B-B14F-4D97-AF65-F5344CB8AC3E}">
        <p14:creationId xmlns:p14="http://schemas.microsoft.com/office/powerpoint/2010/main" val="646768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Rubrik och innehåll V/G 2">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normAutofit/>
          </a:bodyPr>
          <a:lstStyle>
            <a:lvl1pPr>
              <a:defRPr sz="4133" b="1" cap="none">
                <a:solidFill>
                  <a:srgbClr val="323E47"/>
                </a:solidFill>
              </a:defRPr>
            </a:lvl1pPr>
          </a:lstStyle>
          <a:p>
            <a:r>
              <a:rPr lang="sv-SE"/>
              <a:t>Klicka här för att ändra format</a:t>
            </a:r>
          </a:p>
        </p:txBody>
      </p:sp>
      <p:sp>
        <p:nvSpPr>
          <p:cNvPr id="3" name="Platshållare för innehåll 2"/>
          <p:cNvSpPr>
            <a:spLocks noGrp="1"/>
          </p:cNvSpPr>
          <p:nvPr>
            <p:ph idx="1"/>
          </p:nvPr>
        </p:nvSpPr>
        <p:spPr/>
        <p:txBody>
          <a:bodyPr/>
          <a:lstStyle>
            <a:lvl1pPr>
              <a:defRPr sz="4000">
                <a:solidFill>
                  <a:srgbClr val="323E47"/>
                </a:solidFill>
              </a:defRPr>
            </a:lvl1pPr>
            <a:lvl2pPr>
              <a:defRPr>
                <a:solidFill>
                  <a:srgbClr val="323E47"/>
                </a:solidFill>
              </a:defRPr>
            </a:lvl2pPr>
            <a:lvl3pPr>
              <a:defRPr>
                <a:solidFill>
                  <a:srgbClr val="323E47"/>
                </a:solidFill>
              </a:defRPr>
            </a:lvl3pPr>
            <a:lvl4pPr>
              <a:defRPr>
                <a:solidFill>
                  <a:srgbClr val="323E47"/>
                </a:solidFill>
              </a:defRPr>
            </a:lvl4pPr>
            <a:lvl5pPr>
              <a:defRPr>
                <a:solidFill>
                  <a:srgbClr val="323E47"/>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9" name="Platshållare för datum 3"/>
          <p:cNvSpPr>
            <a:spLocks noGrp="1"/>
          </p:cNvSpPr>
          <p:nvPr>
            <p:ph type="dt" sz="half" idx="10"/>
          </p:nvPr>
        </p:nvSpPr>
        <p:spPr>
          <a:xfrm>
            <a:off x="609600" y="6172200"/>
            <a:ext cx="2844800" cy="365125"/>
          </a:xfrm>
        </p:spPr>
        <p:txBody>
          <a:bodyPr/>
          <a:lstStyle/>
          <a:p>
            <a:fld id="{65B7CE02-AC31-4988-B44E-F151F59D2D4C}" type="datetimeFigureOut">
              <a:rPr lang="sv-SE" smtClean="0"/>
              <a:t>2022-11-01</a:t>
            </a:fld>
            <a:endParaRPr lang="sv-SE"/>
          </a:p>
        </p:txBody>
      </p:sp>
      <p:sp>
        <p:nvSpPr>
          <p:cNvPr id="10" name="Platshållare för sidfot 4"/>
          <p:cNvSpPr>
            <a:spLocks noGrp="1"/>
          </p:cNvSpPr>
          <p:nvPr>
            <p:ph type="ftr" sz="quarter" idx="11"/>
          </p:nvPr>
        </p:nvSpPr>
        <p:spPr>
          <a:xfrm>
            <a:off x="4165600" y="6172200"/>
            <a:ext cx="3860800" cy="365125"/>
          </a:xfrm>
        </p:spPr>
        <p:txBody>
          <a:bodyPr/>
          <a:lstStyle/>
          <a:p>
            <a:endParaRPr lang="sv-SE"/>
          </a:p>
        </p:txBody>
      </p:sp>
      <p:sp>
        <p:nvSpPr>
          <p:cNvPr id="11" name="Platshållare för bildnummer 5"/>
          <p:cNvSpPr>
            <a:spLocks noGrp="1"/>
          </p:cNvSpPr>
          <p:nvPr>
            <p:ph type="sldNum" sz="quarter" idx="12"/>
          </p:nvPr>
        </p:nvSpPr>
        <p:spPr>
          <a:xfrm>
            <a:off x="8737600" y="6172200"/>
            <a:ext cx="2844800" cy="365125"/>
          </a:xfrm>
        </p:spPr>
        <p:txBody>
          <a:bodyPr/>
          <a:lstStyle/>
          <a:p>
            <a:fld id="{C93D6A46-4DCB-4EAC-9DB0-7464E78FA108}" type="slidenum">
              <a:rPr lang="sv-SE" smtClean="0"/>
              <a:t>‹#›</a:t>
            </a:fld>
            <a:endParaRPr lang="sv-SE"/>
          </a:p>
        </p:txBody>
      </p:sp>
      <p:pic>
        <p:nvPicPr>
          <p:cNvPr id="13" name="Bildobjekt 12">
            <a:extLst>
              <a:ext uri="{FF2B5EF4-FFF2-40B4-BE49-F238E27FC236}">
                <a16:creationId xmlns:a16="http://schemas.microsoft.com/office/drawing/2014/main" id="{FEDC7163-6D29-4BD1-8B33-CB616375BEF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5651" y="170364"/>
            <a:ext cx="3019788" cy="230470"/>
          </a:xfrm>
          <a:prstGeom prst="rect">
            <a:avLst/>
          </a:prstGeom>
        </p:spPr>
      </p:pic>
    </p:spTree>
    <p:extLst>
      <p:ext uri="{BB962C8B-B14F-4D97-AF65-F5344CB8AC3E}">
        <p14:creationId xmlns:p14="http://schemas.microsoft.com/office/powerpoint/2010/main" val="65400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Rubrik och innehåll V/G 2">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2C50B593-3F13-40F5-A22F-98907EDD23EA}"/>
              </a:ext>
            </a:extLst>
          </p:cNvPr>
          <p:cNvSpPr/>
          <p:nvPr/>
        </p:nvSpPr>
        <p:spPr>
          <a:xfrm>
            <a:off x="0" y="2"/>
            <a:ext cx="12192000" cy="6857999"/>
          </a:xfrm>
          <a:prstGeom prst="rect">
            <a:avLst/>
          </a:prstGeom>
          <a:solidFill>
            <a:srgbClr val="FFFA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Rubrik 1"/>
          <p:cNvSpPr>
            <a:spLocks noGrp="1"/>
          </p:cNvSpPr>
          <p:nvPr>
            <p:ph type="title" hasCustomPrompt="1"/>
          </p:nvPr>
        </p:nvSpPr>
        <p:spPr/>
        <p:txBody>
          <a:bodyPr>
            <a:normAutofit/>
          </a:bodyPr>
          <a:lstStyle>
            <a:lvl1pPr>
              <a:defRPr sz="4133" b="1" cap="none">
                <a:solidFill>
                  <a:srgbClr val="323E47"/>
                </a:solidFill>
              </a:defRPr>
            </a:lvl1pPr>
          </a:lstStyle>
          <a:p>
            <a:r>
              <a:rPr lang="sv-SE"/>
              <a:t>Klicka här för att ändra format</a:t>
            </a:r>
          </a:p>
        </p:txBody>
      </p:sp>
      <p:sp>
        <p:nvSpPr>
          <p:cNvPr id="3" name="Platshållare för innehåll 2"/>
          <p:cNvSpPr>
            <a:spLocks noGrp="1"/>
          </p:cNvSpPr>
          <p:nvPr>
            <p:ph idx="1"/>
          </p:nvPr>
        </p:nvSpPr>
        <p:spPr/>
        <p:txBody>
          <a:bodyPr/>
          <a:lstStyle>
            <a:lvl1pPr>
              <a:defRPr sz="4000">
                <a:solidFill>
                  <a:srgbClr val="323E47"/>
                </a:solidFill>
              </a:defRPr>
            </a:lvl1pPr>
            <a:lvl2pPr>
              <a:defRPr>
                <a:solidFill>
                  <a:srgbClr val="323E47"/>
                </a:solidFill>
              </a:defRPr>
            </a:lvl2pPr>
            <a:lvl3pPr>
              <a:defRPr>
                <a:solidFill>
                  <a:srgbClr val="323E47"/>
                </a:solidFill>
              </a:defRPr>
            </a:lvl3pPr>
            <a:lvl4pPr>
              <a:defRPr>
                <a:solidFill>
                  <a:srgbClr val="323E47"/>
                </a:solidFill>
              </a:defRPr>
            </a:lvl4pPr>
            <a:lvl5pPr>
              <a:defRPr>
                <a:solidFill>
                  <a:srgbClr val="323E47"/>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9" name="Platshållare för datum 3"/>
          <p:cNvSpPr>
            <a:spLocks noGrp="1"/>
          </p:cNvSpPr>
          <p:nvPr>
            <p:ph type="dt" sz="half" idx="10"/>
          </p:nvPr>
        </p:nvSpPr>
        <p:spPr>
          <a:xfrm>
            <a:off x="609600" y="6172200"/>
            <a:ext cx="2844800" cy="365125"/>
          </a:xfrm>
        </p:spPr>
        <p:txBody>
          <a:bodyPr/>
          <a:lstStyle/>
          <a:p>
            <a:fld id="{65B7CE02-AC31-4988-B44E-F151F59D2D4C}" type="datetimeFigureOut">
              <a:rPr lang="sv-SE" smtClean="0"/>
              <a:t>2022-11-01</a:t>
            </a:fld>
            <a:endParaRPr lang="sv-SE"/>
          </a:p>
        </p:txBody>
      </p:sp>
      <p:sp>
        <p:nvSpPr>
          <p:cNvPr id="10" name="Platshållare för sidfot 4"/>
          <p:cNvSpPr>
            <a:spLocks noGrp="1"/>
          </p:cNvSpPr>
          <p:nvPr>
            <p:ph type="ftr" sz="quarter" idx="11"/>
          </p:nvPr>
        </p:nvSpPr>
        <p:spPr>
          <a:xfrm>
            <a:off x="4165600" y="6172200"/>
            <a:ext cx="3860800" cy="365125"/>
          </a:xfrm>
        </p:spPr>
        <p:txBody>
          <a:bodyPr/>
          <a:lstStyle/>
          <a:p>
            <a:endParaRPr lang="sv-SE"/>
          </a:p>
        </p:txBody>
      </p:sp>
      <p:sp>
        <p:nvSpPr>
          <p:cNvPr id="11" name="Platshållare för bildnummer 5"/>
          <p:cNvSpPr>
            <a:spLocks noGrp="1"/>
          </p:cNvSpPr>
          <p:nvPr>
            <p:ph type="sldNum" sz="quarter" idx="12"/>
          </p:nvPr>
        </p:nvSpPr>
        <p:spPr>
          <a:xfrm>
            <a:off x="8737600" y="6172200"/>
            <a:ext cx="2844800" cy="365125"/>
          </a:xfrm>
        </p:spPr>
        <p:txBody>
          <a:bodyPr/>
          <a:lstStyle/>
          <a:p>
            <a:fld id="{C93D6A46-4DCB-4EAC-9DB0-7464E78FA108}" type="slidenum">
              <a:rPr lang="sv-SE" smtClean="0"/>
              <a:t>‹#›</a:t>
            </a:fld>
            <a:endParaRPr lang="sv-SE"/>
          </a:p>
        </p:txBody>
      </p:sp>
      <p:pic>
        <p:nvPicPr>
          <p:cNvPr id="13" name="Bildobjekt 12">
            <a:extLst>
              <a:ext uri="{FF2B5EF4-FFF2-40B4-BE49-F238E27FC236}">
                <a16:creationId xmlns:a16="http://schemas.microsoft.com/office/drawing/2014/main" id="{0A689061-ADD5-4C20-AE9A-2CD3213A80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5651" y="170364"/>
            <a:ext cx="3019788" cy="230470"/>
          </a:xfrm>
          <a:prstGeom prst="rect">
            <a:avLst/>
          </a:prstGeom>
        </p:spPr>
      </p:pic>
    </p:spTree>
    <p:extLst>
      <p:ext uri="{BB962C8B-B14F-4D97-AF65-F5344CB8AC3E}">
        <p14:creationId xmlns:p14="http://schemas.microsoft.com/office/powerpoint/2010/main" val="4158839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Rubrikbild V/G 5">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3AAD692D-02AB-2743-899C-9A2CA5EEDC14}"/>
              </a:ext>
            </a:extLst>
          </p:cNvPr>
          <p:cNvPicPr>
            <a:picLocks noChangeAspect="1"/>
          </p:cNvPicPr>
          <p:nvPr/>
        </p:nvPicPr>
        <p:blipFill rotWithShape="1">
          <a:blip r:embed="rId2">
            <a:alphaModFix amt="15000"/>
          </a:blip>
          <a:srcRect r="16811" b="22829"/>
          <a:stretch/>
        </p:blipFill>
        <p:spPr>
          <a:xfrm>
            <a:off x="6170128" y="1284149"/>
            <a:ext cx="6048581" cy="5573852"/>
          </a:xfrm>
          <a:prstGeom prst="rect">
            <a:avLst/>
          </a:prstGeom>
        </p:spPr>
      </p:pic>
      <p:sp>
        <p:nvSpPr>
          <p:cNvPr id="2" name="Rubrik 1"/>
          <p:cNvSpPr>
            <a:spLocks noGrp="1"/>
          </p:cNvSpPr>
          <p:nvPr>
            <p:ph type="ctrTitle" hasCustomPrompt="1"/>
          </p:nvPr>
        </p:nvSpPr>
        <p:spPr>
          <a:xfrm>
            <a:off x="914400" y="2130426"/>
            <a:ext cx="10363200" cy="1470025"/>
          </a:xfrm>
        </p:spPr>
        <p:txBody>
          <a:bodyPr>
            <a:normAutofit/>
          </a:bodyPr>
          <a:lstStyle>
            <a:lvl1pPr>
              <a:defRPr sz="4133" b="1" cap="none">
                <a:solidFill>
                  <a:srgbClr val="323E47"/>
                </a:solidFill>
              </a:defRPr>
            </a:lvl1pPr>
          </a:lstStyle>
          <a:p>
            <a:r>
              <a:rPr lang="sv-SE"/>
              <a:t>Klicka här för att ändra format</a:t>
            </a:r>
          </a:p>
        </p:txBody>
      </p:sp>
      <p:sp>
        <p:nvSpPr>
          <p:cNvPr id="3" name="Underrubrik 2"/>
          <p:cNvSpPr>
            <a:spLocks noGrp="1"/>
          </p:cNvSpPr>
          <p:nvPr>
            <p:ph type="subTitle" idx="1"/>
          </p:nvPr>
        </p:nvSpPr>
        <p:spPr>
          <a:xfrm>
            <a:off x="1828800" y="3886200"/>
            <a:ext cx="8534400" cy="1752600"/>
          </a:xfrm>
        </p:spPr>
        <p:txBody>
          <a:bodyPr>
            <a:normAutofit/>
          </a:bodyPr>
          <a:lstStyle>
            <a:lvl1pPr marL="0" indent="0" algn="ctr">
              <a:buNone/>
              <a:defRPr sz="3733">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sv-SE"/>
              <a:t>Klicka här för att ändra mall för underrubrikformat</a:t>
            </a:r>
          </a:p>
        </p:txBody>
      </p:sp>
      <p:sp>
        <p:nvSpPr>
          <p:cNvPr id="4" name="Platshållare för datum 3"/>
          <p:cNvSpPr>
            <a:spLocks noGrp="1"/>
          </p:cNvSpPr>
          <p:nvPr>
            <p:ph type="dt" sz="half" idx="10"/>
          </p:nvPr>
        </p:nvSpPr>
        <p:spPr>
          <a:xfrm>
            <a:off x="609600" y="6172200"/>
            <a:ext cx="2844800" cy="365125"/>
          </a:xfrm>
        </p:spPr>
        <p:txBody>
          <a:bodyPr/>
          <a:lstStyle/>
          <a:p>
            <a:fld id="{65B7CE02-AC31-4988-B44E-F151F59D2D4C}" type="datetimeFigureOut">
              <a:rPr lang="sv-SE" smtClean="0"/>
              <a:t>2022-11-01</a:t>
            </a:fld>
            <a:endParaRPr lang="sv-SE"/>
          </a:p>
        </p:txBody>
      </p:sp>
      <p:sp>
        <p:nvSpPr>
          <p:cNvPr id="5" name="Platshållare för sidfot 4"/>
          <p:cNvSpPr>
            <a:spLocks noGrp="1"/>
          </p:cNvSpPr>
          <p:nvPr>
            <p:ph type="ftr" sz="quarter" idx="11"/>
          </p:nvPr>
        </p:nvSpPr>
        <p:spPr>
          <a:xfrm>
            <a:off x="4165600" y="6172200"/>
            <a:ext cx="3860800" cy="365125"/>
          </a:xfrm>
        </p:spPr>
        <p:txBody>
          <a:bodyPr/>
          <a:lstStyle/>
          <a:p>
            <a:endParaRPr lang="sv-SE"/>
          </a:p>
        </p:txBody>
      </p:sp>
      <p:sp>
        <p:nvSpPr>
          <p:cNvPr id="6" name="Platshållare för bildnummer 5"/>
          <p:cNvSpPr>
            <a:spLocks noGrp="1"/>
          </p:cNvSpPr>
          <p:nvPr>
            <p:ph type="sldNum" sz="quarter" idx="12"/>
          </p:nvPr>
        </p:nvSpPr>
        <p:spPr>
          <a:xfrm>
            <a:off x="8737600" y="6172200"/>
            <a:ext cx="2844800" cy="365125"/>
          </a:xfrm>
        </p:spPr>
        <p:txBody>
          <a:bodyPr/>
          <a:lstStyle/>
          <a:p>
            <a:fld id="{C93D6A46-4DCB-4EAC-9DB0-7464E78FA108}" type="slidenum">
              <a:rPr lang="sv-SE" smtClean="0"/>
              <a:t>‹#›</a:t>
            </a:fld>
            <a:endParaRPr lang="sv-SE"/>
          </a:p>
        </p:txBody>
      </p:sp>
      <p:pic>
        <p:nvPicPr>
          <p:cNvPr id="10" name="Bildobjekt 9">
            <a:extLst>
              <a:ext uri="{FF2B5EF4-FFF2-40B4-BE49-F238E27FC236}">
                <a16:creationId xmlns:a16="http://schemas.microsoft.com/office/drawing/2014/main" id="{9ACE90A9-69CE-4734-A87E-2BED7883747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5651" y="170364"/>
            <a:ext cx="3019788" cy="230470"/>
          </a:xfrm>
          <a:prstGeom prst="rect">
            <a:avLst/>
          </a:prstGeom>
        </p:spPr>
      </p:pic>
    </p:spTree>
    <p:extLst>
      <p:ext uri="{BB962C8B-B14F-4D97-AF65-F5344CB8AC3E}">
        <p14:creationId xmlns:p14="http://schemas.microsoft.com/office/powerpoint/2010/main" val="1224887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Rubrikbild G/G 2">
    <p:spTree>
      <p:nvGrpSpPr>
        <p:cNvPr id="1" name=""/>
        <p:cNvGrpSpPr/>
        <p:nvPr/>
      </p:nvGrpSpPr>
      <p:grpSpPr>
        <a:xfrm>
          <a:off x="0" y="0"/>
          <a:ext cx="0" cy="0"/>
          <a:chOff x="0" y="0"/>
          <a:chExt cx="0" cy="0"/>
        </a:xfrm>
      </p:grpSpPr>
      <p:sp>
        <p:nvSpPr>
          <p:cNvPr id="8" name="Rectangle 7"/>
          <p:cNvSpPr/>
          <p:nvPr/>
        </p:nvSpPr>
        <p:spPr>
          <a:xfrm>
            <a:off x="0" y="2"/>
            <a:ext cx="12218707" cy="6857999"/>
          </a:xfrm>
          <a:prstGeom prst="rect">
            <a:avLst/>
          </a:prstGeom>
          <a:gradFill flip="none" rotWithShape="1">
            <a:gsLst>
              <a:gs pos="0">
                <a:srgbClr val="C8D1D5"/>
              </a:gs>
              <a:gs pos="50000">
                <a:schemeClr val="bg1"/>
              </a:gs>
              <a:gs pos="100000">
                <a:srgbClr val="C5CCD1"/>
              </a:gs>
            </a:gsLst>
            <a:path path="circle">
              <a:fillToRect l="100000" t="100000"/>
            </a:path>
            <a:tileRect r="-100000" b="-100000"/>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sz="2400"/>
          </a:p>
        </p:txBody>
      </p:sp>
      <p:sp>
        <p:nvSpPr>
          <p:cNvPr id="2" name="Rubrik 1"/>
          <p:cNvSpPr>
            <a:spLocks noGrp="1"/>
          </p:cNvSpPr>
          <p:nvPr>
            <p:ph type="ctrTitle" hasCustomPrompt="1"/>
          </p:nvPr>
        </p:nvSpPr>
        <p:spPr>
          <a:xfrm>
            <a:off x="914400" y="2130426"/>
            <a:ext cx="10363200" cy="1470025"/>
          </a:xfrm>
        </p:spPr>
        <p:txBody>
          <a:bodyPr>
            <a:normAutofit/>
          </a:bodyPr>
          <a:lstStyle>
            <a:lvl1pPr>
              <a:defRPr sz="4133" b="1" cap="none">
                <a:solidFill>
                  <a:srgbClr val="323E47"/>
                </a:solidFill>
              </a:defRPr>
            </a:lvl1pPr>
          </a:lstStyle>
          <a:p>
            <a:r>
              <a:rPr lang="sv-SE"/>
              <a:t>Klicka här för att ändra format</a:t>
            </a:r>
          </a:p>
        </p:txBody>
      </p:sp>
      <p:sp>
        <p:nvSpPr>
          <p:cNvPr id="3" name="Underrubrik 2"/>
          <p:cNvSpPr>
            <a:spLocks noGrp="1"/>
          </p:cNvSpPr>
          <p:nvPr>
            <p:ph type="subTitle" idx="1"/>
          </p:nvPr>
        </p:nvSpPr>
        <p:spPr>
          <a:xfrm>
            <a:off x="1828800" y="3886200"/>
            <a:ext cx="8534400" cy="1752600"/>
          </a:xfrm>
        </p:spPr>
        <p:txBody>
          <a:bodyPr>
            <a:normAutofit/>
          </a:bodyPr>
          <a:lstStyle>
            <a:lvl1pPr marL="0" indent="0" algn="ctr">
              <a:buNone/>
              <a:defRPr sz="3733">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sv-SE"/>
              <a:t>Klicka här för att ändra mall för underrubrikformat</a:t>
            </a:r>
          </a:p>
        </p:txBody>
      </p:sp>
      <p:sp>
        <p:nvSpPr>
          <p:cNvPr id="4" name="Platshållare för datum 3"/>
          <p:cNvSpPr>
            <a:spLocks noGrp="1"/>
          </p:cNvSpPr>
          <p:nvPr>
            <p:ph type="dt" sz="half" idx="10"/>
          </p:nvPr>
        </p:nvSpPr>
        <p:spPr>
          <a:xfrm>
            <a:off x="609600" y="6172200"/>
            <a:ext cx="2844800" cy="365125"/>
          </a:xfrm>
        </p:spPr>
        <p:txBody>
          <a:bodyPr/>
          <a:lstStyle/>
          <a:p>
            <a:fld id="{65B7CE02-AC31-4988-B44E-F151F59D2D4C}" type="datetimeFigureOut">
              <a:rPr lang="sv-SE" smtClean="0"/>
              <a:t>2022-11-01</a:t>
            </a:fld>
            <a:endParaRPr lang="sv-SE"/>
          </a:p>
        </p:txBody>
      </p:sp>
      <p:sp>
        <p:nvSpPr>
          <p:cNvPr id="5" name="Platshållare för sidfot 4"/>
          <p:cNvSpPr>
            <a:spLocks noGrp="1"/>
          </p:cNvSpPr>
          <p:nvPr>
            <p:ph type="ftr" sz="quarter" idx="11"/>
          </p:nvPr>
        </p:nvSpPr>
        <p:spPr>
          <a:xfrm>
            <a:off x="4165600" y="6172200"/>
            <a:ext cx="3860800" cy="365125"/>
          </a:xfrm>
        </p:spPr>
        <p:txBody>
          <a:bodyPr/>
          <a:lstStyle/>
          <a:p>
            <a:endParaRPr lang="sv-SE"/>
          </a:p>
        </p:txBody>
      </p:sp>
      <p:sp>
        <p:nvSpPr>
          <p:cNvPr id="6" name="Platshållare för bildnummer 5"/>
          <p:cNvSpPr>
            <a:spLocks noGrp="1"/>
          </p:cNvSpPr>
          <p:nvPr>
            <p:ph type="sldNum" sz="quarter" idx="12"/>
          </p:nvPr>
        </p:nvSpPr>
        <p:spPr>
          <a:xfrm>
            <a:off x="8737600" y="6172200"/>
            <a:ext cx="2844800" cy="365125"/>
          </a:xfrm>
        </p:spPr>
        <p:txBody>
          <a:bodyPr/>
          <a:lstStyle/>
          <a:p>
            <a:fld id="{C93D6A46-4DCB-4EAC-9DB0-7464E78FA108}" type="slidenum">
              <a:rPr lang="sv-SE" smtClean="0"/>
              <a:t>‹#›</a:t>
            </a:fld>
            <a:endParaRPr lang="sv-SE"/>
          </a:p>
        </p:txBody>
      </p:sp>
      <p:pic>
        <p:nvPicPr>
          <p:cNvPr id="10" name="Bildobjekt 9">
            <a:extLst>
              <a:ext uri="{FF2B5EF4-FFF2-40B4-BE49-F238E27FC236}">
                <a16:creationId xmlns:a16="http://schemas.microsoft.com/office/drawing/2014/main" id="{B9EEFB00-41F9-42A5-8557-A1340EB18E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5651" y="170364"/>
            <a:ext cx="3019788" cy="230470"/>
          </a:xfrm>
          <a:prstGeom prst="rect">
            <a:avLst/>
          </a:prstGeom>
        </p:spPr>
      </p:pic>
    </p:spTree>
    <p:extLst>
      <p:ext uri="{BB962C8B-B14F-4D97-AF65-F5344CB8AC3E}">
        <p14:creationId xmlns:p14="http://schemas.microsoft.com/office/powerpoint/2010/main" val="261022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Rubrik och innehåll G/G 2">
    <p:spTree>
      <p:nvGrpSpPr>
        <p:cNvPr id="1" name=""/>
        <p:cNvGrpSpPr/>
        <p:nvPr/>
      </p:nvGrpSpPr>
      <p:grpSpPr>
        <a:xfrm>
          <a:off x="0" y="0"/>
          <a:ext cx="0" cy="0"/>
          <a:chOff x="0" y="0"/>
          <a:chExt cx="0" cy="0"/>
        </a:xfrm>
      </p:grpSpPr>
      <p:sp>
        <p:nvSpPr>
          <p:cNvPr id="16" name="Rectangle 15"/>
          <p:cNvSpPr/>
          <p:nvPr/>
        </p:nvSpPr>
        <p:spPr>
          <a:xfrm>
            <a:off x="0" y="2"/>
            <a:ext cx="12218707" cy="6857999"/>
          </a:xfrm>
          <a:prstGeom prst="rect">
            <a:avLst/>
          </a:prstGeom>
          <a:gradFill flip="none" rotWithShape="1">
            <a:gsLst>
              <a:gs pos="0">
                <a:srgbClr val="C8D1D5"/>
              </a:gs>
              <a:gs pos="50000">
                <a:schemeClr val="bg1"/>
              </a:gs>
              <a:gs pos="100000">
                <a:srgbClr val="C5CCD1"/>
              </a:gs>
            </a:gsLst>
            <a:path path="circle">
              <a:fillToRect l="100000" t="100000"/>
            </a:path>
            <a:tileRect r="-100000" b="-100000"/>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sz="2400"/>
          </a:p>
        </p:txBody>
      </p:sp>
      <p:sp>
        <p:nvSpPr>
          <p:cNvPr id="2" name="Rubrik 1"/>
          <p:cNvSpPr>
            <a:spLocks noGrp="1"/>
          </p:cNvSpPr>
          <p:nvPr>
            <p:ph type="title" hasCustomPrompt="1"/>
          </p:nvPr>
        </p:nvSpPr>
        <p:spPr>
          <a:xfrm>
            <a:off x="609600" y="274639"/>
            <a:ext cx="10972800" cy="1143000"/>
          </a:xfrm>
        </p:spPr>
        <p:txBody>
          <a:bodyPr>
            <a:normAutofit/>
          </a:bodyPr>
          <a:lstStyle>
            <a:lvl1pPr>
              <a:defRPr sz="4133" b="1" cap="none">
                <a:solidFill>
                  <a:srgbClr val="323E47"/>
                </a:solidFill>
              </a:defRPr>
            </a:lvl1pPr>
          </a:lstStyle>
          <a:p>
            <a:r>
              <a:rPr lang="sv-SE"/>
              <a:t>Klicka här för att ändra format</a:t>
            </a:r>
          </a:p>
        </p:txBody>
      </p:sp>
      <p:sp>
        <p:nvSpPr>
          <p:cNvPr id="3" name="Platshållare för innehåll 2"/>
          <p:cNvSpPr>
            <a:spLocks noGrp="1"/>
          </p:cNvSpPr>
          <p:nvPr>
            <p:ph idx="1"/>
          </p:nvPr>
        </p:nvSpPr>
        <p:spPr/>
        <p:txBody>
          <a:bodyPr/>
          <a:lstStyle>
            <a:lvl1pPr>
              <a:defRPr sz="4000">
                <a:solidFill>
                  <a:srgbClr val="323E47"/>
                </a:solidFill>
              </a:defRPr>
            </a:lvl1pPr>
            <a:lvl2pPr>
              <a:defRPr>
                <a:solidFill>
                  <a:srgbClr val="323E47"/>
                </a:solidFill>
              </a:defRPr>
            </a:lvl2pPr>
            <a:lvl3pPr>
              <a:defRPr>
                <a:solidFill>
                  <a:srgbClr val="323E47"/>
                </a:solidFill>
              </a:defRPr>
            </a:lvl3pPr>
            <a:lvl4pPr>
              <a:defRPr>
                <a:solidFill>
                  <a:srgbClr val="323E47"/>
                </a:solidFill>
              </a:defRPr>
            </a:lvl4pPr>
            <a:lvl5pPr>
              <a:defRPr>
                <a:solidFill>
                  <a:srgbClr val="323E47"/>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9" name="Platshållare för datum 3"/>
          <p:cNvSpPr>
            <a:spLocks noGrp="1"/>
          </p:cNvSpPr>
          <p:nvPr>
            <p:ph type="dt" sz="half" idx="10"/>
          </p:nvPr>
        </p:nvSpPr>
        <p:spPr>
          <a:xfrm>
            <a:off x="609600" y="6172200"/>
            <a:ext cx="2844800" cy="365125"/>
          </a:xfrm>
        </p:spPr>
        <p:txBody>
          <a:bodyPr/>
          <a:lstStyle/>
          <a:p>
            <a:fld id="{65B7CE02-AC31-4988-B44E-F151F59D2D4C}" type="datetimeFigureOut">
              <a:rPr lang="sv-SE" smtClean="0"/>
              <a:t>2022-11-01</a:t>
            </a:fld>
            <a:endParaRPr lang="sv-SE"/>
          </a:p>
        </p:txBody>
      </p:sp>
      <p:sp>
        <p:nvSpPr>
          <p:cNvPr id="10" name="Platshållare för sidfot 4"/>
          <p:cNvSpPr>
            <a:spLocks noGrp="1"/>
          </p:cNvSpPr>
          <p:nvPr>
            <p:ph type="ftr" sz="quarter" idx="11"/>
          </p:nvPr>
        </p:nvSpPr>
        <p:spPr>
          <a:xfrm>
            <a:off x="4165600" y="6172200"/>
            <a:ext cx="3860800" cy="365125"/>
          </a:xfrm>
        </p:spPr>
        <p:txBody>
          <a:bodyPr/>
          <a:lstStyle/>
          <a:p>
            <a:endParaRPr lang="sv-SE"/>
          </a:p>
        </p:txBody>
      </p:sp>
      <p:sp>
        <p:nvSpPr>
          <p:cNvPr id="11" name="Platshållare för bildnummer 5"/>
          <p:cNvSpPr>
            <a:spLocks noGrp="1"/>
          </p:cNvSpPr>
          <p:nvPr>
            <p:ph type="sldNum" sz="quarter" idx="12"/>
          </p:nvPr>
        </p:nvSpPr>
        <p:spPr>
          <a:xfrm>
            <a:off x="8737600" y="6172200"/>
            <a:ext cx="2844800" cy="365125"/>
          </a:xfrm>
        </p:spPr>
        <p:txBody>
          <a:bodyPr/>
          <a:lstStyle/>
          <a:p>
            <a:fld id="{C93D6A46-4DCB-4EAC-9DB0-7464E78FA108}" type="slidenum">
              <a:rPr lang="sv-SE" smtClean="0"/>
              <a:t>‹#›</a:t>
            </a:fld>
            <a:endParaRPr lang="sv-SE"/>
          </a:p>
        </p:txBody>
      </p:sp>
    </p:spTree>
    <p:extLst>
      <p:ext uri="{BB962C8B-B14F-4D97-AF65-F5344CB8AC3E}">
        <p14:creationId xmlns:p14="http://schemas.microsoft.com/office/powerpoint/2010/main" val="2794644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65B7CE02-AC31-4988-B44E-F151F59D2D4C}" type="datetimeFigureOut">
              <a:rPr lang="sv-SE" smtClean="0"/>
              <a:t>2022-11-01</a:t>
            </a:fld>
            <a:endParaRPr lang="sv-SE"/>
          </a:p>
        </p:txBody>
      </p:sp>
      <p:sp>
        <p:nvSpPr>
          <p:cNvPr id="5" name="Platshållare för sidfo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C93D6A46-4DCB-4EAC-9DB0-7464E78FA108}" type="slidenum">
              <a:rPr lang="sv-SE" smtClean="0"/>
              <a:t>‹#›</a:t>
            </a:fld>
            <a:endParaRPr lang="sv-SE"/>
          </a:p>
        </p:txBody>
      </p:sp>
    </p:spTree>
    <p:extLst>
      <p:ext uri="{BB962C8B-B14F-4D97-AF65-F5344CB8AC3E}">
        <p14:creationId xmlns:p14="http://schemas.microsoft.com/office/powerpoint/2010/main" val="30222081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ctr" defTabSz="609585" rtl="0" eaLnBrk="1" latinLnBrk="0" hangingPunct="1">
        <a:spcBef>
          <a:spcPct val="0"/>
        </a:spcBef>
        <a:buNone/>
        <a:defRPr sz="5333" kern="1200">
          <a:solidFill>
            <a:srgbClr val="323E47"/>
          </a:solidFill>
          <a:latin typeface="+mj-lt"/>
          <a:ea typeface="+mj-ea"/>
          <a:cs typeface="+mj-cs"/>
        </a:defRPr>
      </a:lvl1pPr>
    </p:titleStyle>
    <p:bodyStyle>
      <a:lvl1pPr marL="457189" indent="-457189" algn="l" defTabSz="609585" rtl="0" eaLnBrk="1" latinLnBrk="0" hangingPunct="1">
        <a:spcBef>
          <a:spcPct val="20000"/>
        </a:spcBef>
        <a:buFont typeface="Arial"/>
        <a:buChar char="•"/>
        <a:defRPr sz="3200" kern="1200">
          <a:solidFill>
            <a:srgbClr val="323E47"/>
          </a:solidFill>
          <a:latin typeface="+mn-lt"/>
          <a:ea typeface="+mn-ea"/>
          <a:cs typeface="+mn-cs"/>
        </a:defRPr>
      </a:lvl1pPr>
      <a:lvl2pPr marL="990575" indent="-380990" algn="l" defTabSz="609585" rtl="0" eaLnBrk="1" latinLnBrk="0" hangingPunct="1">
        <a:spcBef>
          <a:spcPct val="20000"/>
        </a:spcBef>
        <a:buFont typeface="Arial"/>
        <a:buChar char="–"/>
        <a:defRPr sz="3200" kern="1200">
          <a:solidFill>
            <a:srgbClr val="323E47"/>
          </a:solidFill>
          <a:latin typeface="+mn-lt"/>
          <a:ea typeface="+mn-ea"/>
          <a:cs typeface="+mn-cs"/>
        </a:defRPr>
      </a:lvl2pPr>
      <a:lvl3pPr marL="1523962" indent="-304792" algn="l" defTabSz="609585" rtl="0" eaLnBrk="1" latinLnBrk="0" hangingPunct="1">
        <a:spcBef>
          <a:spcPct val="20000"/>
        </a:spcBef>
        <a:buFont typeface="Arial"/>
        <a:buChar char="•"/>
        <a:defRPr sz="2667" kern="1200">
          <a:solidFill>
            <a:srgbClr val="323E47"/>
          </a:solidFill>
          <a:latin typeface="+mn-lt"/>
          <a:ea typeface="+mn-ea"/>
          <a:cs typeface="+mn-cs"/>
        </a:defRPr>
      </a:lvl3pPr>
      <a:lvl4pPr marL="2133547" indent="-304792" algn="l" defTabSz="609585" rtl="0" eaLnBrk="1" latinLnBrk="0" hangingPunct="1">
        <a:spcBef>
          <a:spcPct val="20000"/>
        </a:spcBef>
        <a:buFont typeface="Arial"/>
        <a:buChar char="–"/>
        <a:defRPr sz="2400" kern="1200">
          <a:solidFill>
            <a:srgbClr val="323E47"/>
          </a:solidFill>
          <a:latin typeface="+mn-lt"/>
          <a:ea typeface="+mn-ea"/>
          <a:cs typeface="+mn-cs"/>
        </a:defRPr>
      </a:lvl4pPr>
      <a:lvl5pPr marL="2743131" indent="-304792" algn="l" defTabSz="609585" rtl="0" eaLnBrk="1" latinLnBrk="0" hangingPunct="1">
        <a:spcBef>
          <a:spcPct val="20000"/>
        </a:spcBef>
        <a:buFont typeface="Arial"/>
        <a:buChar char="»"/>
        <a:defRPr sz="2400" kern="1200">
          <a:solidFill>
            <a:srgbClr val="323E47"/>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sv-SE"/>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white">
          <a:xfrm>
            <a:off x="1031631" y="365126"/>
            <a:ext cx="12942277" cy="1325563"/>
          </a:xfrm>
          <a:prstGeom prst="rect">
            <a:avLst/>
          </a:prstGeom>
          <a:ln>
            <a:headEnd type="none"/>
            <a:tailEnd type="none"/>
          </a:ln>
        </p:spPr>
        <p:txBody>
          <a:bodyPr wrap="square" lIns="91440" tIns="45720" rIns="91440" bIns="45720" anchor="ctr">
            <a:normAutofit/>
          </a:bodyPr>
          <a:lstStyle/>
          <a:p>
            <a:r>
              <a:rPr lang="en-US"/>
              <a:t>Click to edit Master title style</a:t>
            </a:r>
          </a:p>
        </p:txBody>
      </p:sp>
      <p:sp>
        <p:nvSpPr>
          <p:cNvPr id="3" name="Text Placeholder 2"/>
          <p:cNvSpPr>
            <a:spLocks noGrp="1"/>
          </p:cNvSpPr>
          <p:nvPr>
            <p:ph type="body" idx="1"/>
          </p:nvPr>
        </p:nvSpPr>
        <p:spPr bwMode="white">
          <a:xfrm>
            <a:off x="1031631" y="1825625"/>
            <a:ext cx="12942277" cy="4351338"/>
          </a:xfrm>
          <a:prstGeom prst="rect">
            <a:avLst/>
          </a:prstGeom>
          <a:ln>
            <a:headEnd type="none"/>
            <a:tailEnd type="none"/>
          </a:ln>
        </p:spPr>
        <p:txBody>
          <a:bodyPr wrap="square" lIns="91440" tIns="45720" rIns="91440" bIns="45720">
            <a:normAutofit/>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bwMode="white">
          <a:xfrm>
            <a:off x="1031631" y="6356351"/>
            <a:ext cx="3376246" cy="365125"/>
          </a:xfrm>
          <a:prstGeom prst="rect">
            <a:avLst/>
          </a:prstGeom>
          <a:ln>
            <a:headEnd type="none"/>
            <a:tailEnd type="none"/>
          </a:ln>
        </p:spPr>
        <p:txBody>
          <a:bodyPr wrap="square" lIns="91440" tIns="45720" rIns="91440" bIns="45720" anchor="ctr"/>
          <a:lstStyle>
            <a:lvl1pPr algn="l">
              <a:defRPr sz="1200" dirty="0">
                <a:solidFill>
                  <a:schemeClr val="tx1">
                    <a:tint val="75000"/>
                  </a:schemeClr>
                </a:solidFill>
              </a:defRPr>
            </a:lvl1pPr>
          </a:lstStyle>
          <a:p>
            <a:fld id="{D4630D1D-EC81-4D12-BBAE-7AD5C46FE905}" type="datetimeFigureOut">
              <a:rPr lang="en-US" dirty="0"/>
              <a:t>11/1/2022</a:t>
            </a:fld>
            <a:endParaRPr lang="en-US"/>
          </a:p>
        </p:txBody>
      </p:sp>
      <p:sp>
        <p:nvSpPr>
          <p:cNvPr id="5" name="Footer Placeholder 4"/>
          <p:cNvSpPr>
            <a:spLocks noGrp="1"/>
          </p:cNvSpPr>
          <p:nvPr>
            <p:ph type="ftr" sz="quarter" idx="3"/>
          </p:nvPr>
        </p:nvSpPr>
        <p:spPr bwMode="white">
          <a:xfrm>
            <a:off x="4970585" y="6356351"/>
            <a:ext cx="5064369" cy="365125"/>
          </a:xfrm>
          <a:prstGeom prst="rect">
            <a:avLst/>
          </a:prstGeom>
          <a:ln>
            <a:headEnd type="none"/>
            <a:tailEnd type="none"/>
          </a:ln>
        </p:spPr>
        <p:txBody>
          <a:bodyPr wrap="square" lIns="91440" tIns="45720" rIns="91440" bIns="45720" anchor="ctr"/>
          <a:lstStyle>
            <a:lvl1pPr algn="ctr">
              <a:defRPr sz="1200" dirty="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white">
          <a:xfrm>
            <a:off x="10597662" y="6356351"/>
            <a:ext cx="3376246" cy="365125"/>
          </a:xfrm>
          <a:prstGeom prst="rect">
            <a:avLst/>
          </a:prstGeom>
          <a:ln>
            <a:headEnd type="none"/>
            <a:tailEnd type="none"/>
          </a:ln>
        </p:spPr>
        <p:txBody>
          <a:bodyPr wrap="square" lIns="91440" tIns="45720" rIns="91440" bIns="45720" anchor="ctr"/>
          <a:lstStyle>
            <a:lvl1pPr algn="r">
              <a:defRPr sz="1200" dirty="0">
                <a:solidFill>
                  <a:schemeClr val="tx1">
                    <a:tint val="75000"/>
                  </a:schemeClr>
                </a:solidFill>
              </a:defRPr>
            </a:lvl1pPr>
          </a:lstStyle>
          <a:p>
            <a:fld id="{E1CC4C9C-B29E-4E68-9F89-CA7A1621DE94}" type="slidenum">
              <a:rPr lang="en-US" dirty="0"/>
              <a:t>‹#›</a:t>
            </a:fld>
            <a:endParaRPr lang="en-US"/>
          </a:p>
        </p:txBody>
      </p:sp>
    </p:spTree>
    <p:extLst>
      <p:ext uri="{BB962C8B-B14F-4D97-AF65-F5344CB8AC3E}">
        <p14:creationId xmlns:p14="http://schemas.microsoft.com/office/powerpoint/2010/main" val="13854887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a:lnSpc>
          <a:spcPct val="90000"/>
        </a:lnSpc>
        <a:spcBef>
          <a:spcPct val="0"/>
        </a:spcBef>
        <a:buNone/>
        <a:defRPr sz="4400" kern="1200" dirty="0">
          <a:solidFill>
            <a:schemeClr val="tx1"/>
          </a:solidFill>
          <a:latin typeface="+mj-lt"/>
          <a:ea typeface="+mj-ea"/>
          <a:cs typeface="+mj-cs"/>
        </a:defRPr>
      </a:lvl1pPr>
    </p:titleStyle>
    <p:bodyStyle>
      <a:lvl1pPr marL="228600" indent="-228600" algn="l" defTabSz="914400" rtl="0">
        <a:lnSpc>
          <a:spcPct val="90000"/>
        </a:lnSpc>
        <a:spcBef>
          <a:spcPts val="1000"/>
        </a:spcBef>
        <a:buFont typeface="Arial"/>
        <a:buChar char="•"/>
        <a:defRPr sz="2800" kern="1200" dirty="0">
          <a:solidFill>
            <a:schemeClr val="tx1"/>
          </a:solidFill>
          <a:latin typeface="+mn-lt"/>
          <a:ea typeface="+mn-ea"/>
          <a:cs typeface="+mn-cs"/>
        </a:defRPr>
      </a:lvl1pPr>
      <a:lvl2pPr marL="685800" indent="-228600" algn="l" defTabSz="914400" rtl="0">
        <a:lnSpc>
          <a:spcPct val="90000"/>
        </a:lnSpc>
        <a:spcBef>
          <a:spcPts val="500"/>
        </a:spcBef>
        <a:buFont typeface="Arial"/>
        <a:buChar char="•"/>
        <a:defRPr sz="2400" kern="1200" dirty="0">
          <a:solidFill>
            <a:schemeClr val="tx1"/>
          </a:solidFill>
          <a:latin typeface="+mn-lt"/>
          <a:ea typeface="+mn-ea"/>
          <a:cs typeface="+mn-cs"/>
        </a:defRPr>
      </a:lvl2pPr>
      <a:lvl3pPr marL="1143000" indent="-228600" algn="l" defTabSz="914400" rtl="0">
        <a:lnSpc>
          <a:spcPct val="90000"/>
        </a:lnSpc>
        <a:spcBef>
          <a:spcPts val="500"/>
        </a:spcBef>
        <a:buFont typeface="Arial"/>
        <a:buChar char="•"/>
        <a:defRPr sz="2000" kern="1200" dirty="0">
          <a:solidFill>
            <a:schemeClr val="tx1"/>
          </a:solidFill>
          <a:latin typeface="+mn-lt"/>
          <a:ea typeface="+mn-ea"/>
          <a:cs typeface="+mn-cs"/>
        </a:defRPr>
      </a:lvl3pPr>
      <a:lvl4pPr marL="1600200" indent="-228600" algn="l" defTabSz="914400" rtl="0">
        <a:lnSpc>
          <a:spcPct val="90000"/>
        </a:lnSpc>
        <a:spcBef>
          <a:spcPts val="500"/>
        </a:spcBef>
        <a:buFont typeface="Arial"/>
        <a:buChar char="•"/>
        <a:defRPr sz="1800" kern="1200" dirty="0">
          <a:solidFill>
            <a:schemeClr val="tx1"/>
          </a:solidFill>
          <a:latin typeface="+mn-lt"/>
          <a:ea typeface="+mn-ea"/>
          <a:cs typeface="+mn-cs"/>
        </a:defRPr>
      </a:lvl4pPr>
      <a:lvl5pPr marL="2057400" indent="-228600" algn="l" defTabSz="914400" rtl="0">
        <a:lnSpc>
          <a:spcPct val="90000"/>
        </a:lnSpc>
        <a:spcBef>
          <a:spcPts val="500"/>
        </a:spcBef>
        <a:buFont typeface="Arial"/>
        <a:buChar char="•"/>
        <a:defRPr sz="1800" kern="1200" dirty="0">
          <a:solidFill>
            <a:schemeClr val="tx1"/>
          </a:solidFill>
          <a:latin typeface="+mn-lt"/>
          <a:ea typeface="+mn-ea"/>
          <a:cs typeface="+mn-cs"/>
        </a:defRPr>
      </a:lvl5pPr>
      <a:lvl6pPr marL="2514600" indent="-228600" algn="l" defTabSz="914400" rtl="0">
        <a:lnSpc>
          <a:spcPct val="90000"/>
        </a:lnSpc>
        <a:spcBef>
          <a:spcPts val="500"/>
        </a:spcBef>
        <a:buFont typeface="Arial"/>
        <a:buChar char="•"/>
        <a:defRPr sz="1800" kern="1200" dirty="0">
          <a:solidFill>
            <a:schemeClr val="tx1"/>
          </a:solidFill>
          <a:latin typeface="+mn-lt"/>
          <a:ea typeface="+mn-ea"/>
          <a:cs typeface="+mn-cs"/>
        </a:defRPr>
      </a:lvl6pPr>
      <a:lvl7pPr marL="2971800" indent="-228600" algn="l" defTabSz="914400" rtl="0">
        <a:lnSpc>
          <a:spcPct val="90000"/>
        </a:lnSpc>
        <a:spcBef>
          <a:spcPts val="500"/>
        </a:spcBef>
        <a:buFont typeface="Arial"/>
        <a:buChar char="•"/>
        <a:defRPr sz="1800" kern="1200" dirty="0">
          <a:solidFill>
            <a:schemeClr val="tx1"/>
          </a:solidFill>
          <a:latin typeface="+mn-lt"/>
          <a:ea typeface="+mn-ea"/>
          <a:cs typeface="+mn-cs"/>
        </a:defRPr>
      </a:lvl7pPr>
      <a:lvl8pPr marL="3429000" indent="-228600" algn="l" defTabSz="914400" rtl="0">
        <a:lnSpc>
          <a:spcPct val="90000"/>
        </a:lnSpc>
        <a:spcBef>
          <a:spcPts val="500"/>
        </a:spcBef>
        <a:buFont typeface="Arial"/>
        <a:buChar char="•"/>
        <a:defRPr sz="1800" kern="1200" dirty="0">
          <a:solidFill>
            <a:schemeClr val="tx1"/>
          </a:solidFill>
          <a:latin typeface="+mn-lt"/>
          <a:ea typeface="+mn-ea"/>
          <a:cs typeface="+mn-cs"/>
        </a:defRPr>
      </a:lvl8pPr>
      <a:lvl9pPr marL="3886200" indent="-228600" algn="l" defTabSz="914400" rtl="0">
        <a:lnSpc>
          <a:spcPct val="90000"/>
        </a:lnSpc>
        <a:spcBef>
          <a:spcPts val="500"/>
        </a:spcBef>
        <a:buFont typeface="Arial"/>
        <a:buChar char="•"/>
        <a:defRPr sz="1800" kern="1200" dirty="0">
          <a:solidFill>
            <a:schemeClr val="tx1"/>
          </a:solidFill>
          <a:latin typeface="+mn-lt"/>
          <a:ea typeface="+mn-ea"/>
          <a:cs typeface="+mn-cs"/>
        </a:defRPr>
      </a:lvl9pPr>
    </p:bodyStyle>
    <p:otherStyle>
      <a:defPPr defTabSz="914400">
        <a:defRPr lang="en-US" dirty="0"/>
      </a:defPPr>
      <a:lvl1pPr marL="0" algn="l" defTabSz="914400" rtl="0">
        <a:defRPr sz="1800" kern="1200" dirty="0">
          <a:solidFill>
            <a:schemeClr val="tx1"/>
          </a:solidFill>
          <a:latin typeface="+mn-lt"/>
          <a:ea typeface="+mn-ea"/>
          <a:cs typeface="+mn-cs"/>
        </a:defRPr>
      </a:lvl1pPr>
      <a:lvl2pPr marL="457200" algn="l" defTabSz="914400" rtl="0">
        <a:defRPr sz="1800" kern="1200" dirty="0">
          <a:solidFill>
            <a:schemeClr val="tx1"/>
          </a:solidFill>
          <a:latin typeface="+mn-lt"/>
          <a:ea typeface="+mn-ea"/>
          <a:cs typeface="+mn-cs"/>
        </a:defRPr>
      </a:lvl2pPr>
      <a:lvl3pPr marL="914400" algn="l" defTabSz="914400" rtl="0">
        <a:defRPr sz="1800" kern="1200" dirty="0">
          <a:solidFill>
            <a:schemeClr val="tx1"/>
          </a:solidFill>
          <a:latin typeface="+mn-lt"/>
          <a:ea typeface="+mn-ea"/>
          <a:cs typeface="+mn-cs"/>
        </a:defRPr>
      </a:lvl3pPr>
      <a:lvl4pPr marL="1371600" algn="l" defTabSz="914400" rtl="0">
        <a:defRPr sz="1800" kern="1200" dirty="0">
          <a:solidFill>
            <a:schemeClr val="tx1"/>
          </a:solidFill>
          <a:latin typeface="+mn-lt"/>
          <a:ea typeface="+mn-ea"/>
          <a:cs typeface="+mn-cs"/>
        </a:defRPr>
      </a:lvl4pPr>
      <a:lvl5pPr marL="1828800" algn="l" defTabSz="914400" rtl="0">
        <a:defRPr sz="1800" kern="1200" dirty="0">
          <a:solidFill>
            <a:schemeClr val="tx1"/>
          </a:solidFill>
          <a:latin typeface="+mn-lt"/>
          <a:ea typeface="+mn-ea"/>
          <a:cs typeface="+mn-cs"/>
        </a:defRPr>
      </a:lvl5pPr>
      <a:lvl6pPr marL="2286000" algn="l" defTabSz="914400" rtl="0">
        <a:defRPr sz="1800" kern="1200" dirty="0">
          <a:solidFill>
            <a:schemeClr val="tx1"/>
          </a:solidFill>
          <a:latin typeface="+mn-lt"/>
          <a:ea typeface="+mn-ea"/>
          <a:cs typeface="+mn-cs"/>
        </a:defRPr>
      </a:lvl6pPr>
      <a:lvl7pPr marL="2743200" algn="l" defTabSz="914400" rtl="0">
        <a:defRPr sz="1800" kern="1200" dirty="0">
          <a:solidFill>
            <a:schemeClr val="tx1"/>
          </a:solidFill>
          <a:latin typeface="+mn-lt"/>
          <a:ea typeface="+mn-ea"/>
          <a:cs typeface="+mn-cs"/>
        </a:defRPr>
      </a:lvl7pPr>
      <a:lvl8pPr marL="3200400" algn="l" defTabSz="914400" rtl="0">
        <a:defRPr sz="1800" kern="1200" dirty="0">
          <a:solidFill>
            <a:schemeClr val="tx1"/>
          </a:solidFill>
          <a:latin typeface="+mn-lt"/>
          <a:ea typeface="+mn-ea"/>
          <a:cs typeface="+mn-cs"/>
        </a:defRPr>
      </a:lvl8pPr>
      <a:lvl9pPr marL="3657600" algn="l" defTabSz="914400" rtl="0">
        <a:defRPr sz="1800" kern="1200" dirty="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16.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16.xml"/><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png"/><Relationship Id="rId1" Type="http://schemas.openxmlformats.org/officeDocument/2006/relationships/slideLayout" Target="../slideLayouts/slideLayout16.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6.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6.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rubrik 4">
            <a:extLst>
              <a:ext uri="{FF2B5EF4-FFF2-40B4-BE49-F238E27FC236}">
                <a16:creationId xmlns:a16="http://schemas.microsoft.com/office/drawing/2014/main" id="{9E8F6E5C-593C-6ACC-CDE2-56096725AA60}"/>
              </a:ext>
            </a:extLst>
          </p:cNvPr>
          <p:cNvSpPr>
            <a:spLocks noGrp="1"/>
          </p:cNvSpPr>
          <p:nvPr>
            <p:ph type="subTitle" idx="13"/>
          </p:nvPr>
        </p:nvSpPr>
        <p:spPr/>
        <p:txBody>
          <a:bodyPr>
            <a:normAutofit/>
          </a:bodyPr>
          <a:lstStyle/>
          <a:p>
            <a:r>
              <a:rPr lang="sv-SE" sz="4000"/>
              <a:t>Grupprapport Nattarbete</a:t>
            </a:r>
          </a:p>
        </p:txBody>
      </p:sp>
    </p:spTree>
    <p:extLst>
      <p:ext uri="{BB962C8B-B14F-4D97-AF65-F5344CB8AC3E}">
        <p14:creationId xmlns:p14="http://schemas.microsoft.com/office/powerpoint/2010/main" val="8262627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lum/>
          </a:blip>
          <a:srcRect/>
          <a:stretch>
            <a:fillRect/>
          </a:stretch>
        </p:blipFill>
        <p:spPr bwMode="white">
          <a:xfrm>
            <a:off x="1143000" y="0"/>
            <a:ext cx="9906000" cy="6858000"/>
          </a:xfrm>
          <a:prstGeom prst="rect">
            <a:avLst/>
          </a:prstGeom>
          <a:ln>
            <a:headEnd type="none"/>
            <a:tailEnd type="none"/>
          </a:ln>
        </p:spPr>
      </p:pic>
      <p:sp>
        <p:nvSpPr>
          <p:cNvPr id="3" name="TextBox3"/>
          <p:cNvSpPr txBox="1">
            <a:spLocks noChangeArrowheads="1"/>
          </p:cNvSpPr>
          <p:nvPr/>
        </p:nvSpPr>
        <p:spPr bwMode="white">
          <a:xfrm>
            <a:off x="1473051" y="6600997"/>
            <a:ext cx="9142381" cy="218008"/>
          </a:xfrm>
          <a:prstGeom prst="rect">
            <a:avLst/>
          </a:prstGeom>
          <a:ln>
            <a:headEnd type="none"/>
            <a:tailEnd type="none"/>
          </a:ln>
        </p:spPr>
        <p:txBody>
          <a:bodyPr wrap="square" lIns="0" tIns="63500" rIns="0" bIns="0" anchor="t">
            <a:spAutoFit/>
          </a:bodyPr>
          <a:lstStyle/>
          <a:p>
            <a:pPr algn="ctr"/>
            <a:r>
              <a:rPr sz="1000">
                <a:solidFill>
                  <a:srgbClr val="000000"/>
                </a:solidFill>
                <a:latin typeface="Calibri"/>
                <a:ea typeface="Calibri"/>
                <a:cs typeface="Calibri"/>
              </a:rPr>
              <a:t> </a:t>
            </a:r>
          </a:p>
        </p:txBody>
      </p:sp>
      <p:pic>
        <p:nvPicPr>
          <p:cNvPr id="4" name="Picture 4"/>
          <p:cNvPicPr>
            <a:picLocks noChangeAspect="1"/>
          </p:cNvPicPr>
          <p:nvPr/>
        </p:nvPicPr>
        <p:blipFill>
          <a:blip r:embed="rId3">
            <a:lum/>
          </a:blip>
          <a:srcRect/>
          <a:stretch>
            <a:fillRect/>
          </a:stretch>
        </p:blipFill>
        <p:spPr bwMode="white">
          <a:xfrm>
            <a:off x="5966588" y="1728909"/>
            <a:ext cx="4823587" cy="4725681"/>
          </a:xfrm>
          <a:prstGeom prst="rect">
            <a:avLst/>
          </a:prstGeom>
          <a:ln>
            <a:headEnd type="none"/>
            <a:tailEnd type="none"/>
          </a:ln>
        </p:spPr>
      </p:pic>
      <p:sp>
        <p:nvSpPr>
          <p:cNvPr id="5" name="TextBox5"/>
          <p:cNvSpPr txBox="1">
            <a:spLocks noChangeArrowheads="1"/>
          </p:cNvSpPr>
          <p:nvPr/>
        </p:nvSpPr>
        <p:spPr bwMode="white">
          <a:xfrm>
            <a:off x="1981327" y="1330146"/>
            <a:ext cx="3772470" cy="200055"/>
          </a:xfrm>
          <a:prstGeom prst="rect">
            <a:avLst/>
          </a:prstGeom>
          <a:ln>
            <a:headEnd type="none"/>
            <a:tailEnd type="none"/>
          </a:ln>
        </p:spPr>
        <p:txBody>
          <a:bodyPr wrap="square" lIns="0" tIns="0" rIns="0" bIns="0" anchor="t">
            <a:spAutoFit/>
          </a:bodyPr>
          <a:lstStyle/>
          <a:p>
            <a:r>
              <a:rPr sz="1300" b="1">
                <a:solidFill>
                  <a:srgbClr val="000000"/>
                </a:solidFill>
                <a:latin typeface="Calibri"/>
                <a:ea typeface="Calibri"/>
                <a:cs typeface="Calibri"/>
              </a:rPr>
              <a:t>Ensamarbete</a:t>
            </a:r>
          </a:p>
        </p:txBody>
      </p:sp>
      <p:sp>
        <p:nvSpPr>
          <p:cNvPr id="6" name="TextBox6"/>
          <p:cNvSpPr txBox="1">
            <a:spLocks noChangeArrowheads="1"/>
          </p:cNvSpPr>
          <p:nvPr/>
        </p:nvSpPr>
        <p:spPr bwMode="white">
          <a:xfrm>
            <a:off x="1981327" y="1749308"/>
            <a:ext cx="3772470" cy="600164"/>
          </a:xfrm>
          <a:prstGeom prst="rect">
            <a:avLst/>
          </a:prstGeom>
          <a:ln>
            <a:headEnd type="none"/>
            <a:tailEnd type="none"/>
          </a:ln>
        </p:spPr>
        <p:txBody>
          <a:bodyPr wrap="square" lIns="50300" rIns="50300">
            <a:spAutoFit/>
          </a:bodyPr>
          <a:lstStyle/>
          <a:p>
            <a:r>
              <a:rPr sz="1100">
                <a:solidFill>
                  <a:srgbClr val="000000"/>
                </a:solidFill>
                <a:latin typeface="Calibri"/>
                <a:ea typeface="Calibri"/>
                <a:cs typeface="Calibri"/>
              </a:rPr>
              <a:t>Om ensamarbete förekommer kan särskild hänsyn behöva tas enligt föreskriften om ensamarbete. En riskbedömning kan behöva göras.</a:t>
            </a:r>
          </a:p>
        </p:txBody>
      </p:sp>
      <p:graphicFrame>
        <p:nvGraphicFramePr>
          <p:cNvPr id="7" name="Table 7"/>
          <p:cNvGraphicFramePr/>
          <p:nvPr/>
        </p:nvGraphicFramePr>
        <p:xfrm>
          <a:off x="8703030" y="1445556"/>
          <a:ext cx="1508987" cy="419163"/>
        </p:xfrm>
        <a:graphic>
          <a:graphicData uri="http://schemas.openxmlformats.org/drawingml/2006/table">
            <a:tbl>
              <a:tblPr>
                <a:tableStyleId>{2D5ABB26-0587-4C30-8999-92F81FD0307C}</a:tableStyleId>
              </a:tblPr>
              <a:tblGrid>
                <a:gridCol w="1508987">
                  <a:extLst>
                    <a:ext uri="{9D8B030D-6E8A-4147-A177-3AD203B41FA5}">
                      <a16:colId xmlns:a16="http://schemas.microsoft.com/office/drawing/2014/main" val="20000"/>
                    </a:ext>
                  </a:extLst>
                </a:gridCol>
              </a:tblGrid>
              <a:tr h="419163">
                <a:tc>
                  <a:txBody>
                    <a:bodyPr/>
                    <a:lstStyle/>
                    <a:p>
                      <a:pPr algn="r" defTabSz="914400"/>
                      <a:r>
                        <a:rPr sz="800" b="0" i="0" u="none">
                          <a:solidFill>
                            <a:srgbClr val="000000"/>
                          </a:solidFill>
                          <a:latin typeface="Segoe UI"/>
                          <a:ea typeface="Segoe UI"/>
                          <a:cs typeface="Segoe UI"/>
                        </a:rPr>
                        <a:t>7 svar</a:t>
                      </a:r>
                      <a:endParaRPr/>
                    </a:p>
                  </a:txBody>
                  <a:tcPr marL="0" marR="0" marT="0" marB="0" horzOverflow="overflow">
                    <a:no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lum/>
          </a:blip>
          <a:srcRect/>
          <a:stretch>
            <a:fillRect/>
          </a:stretch>
        </p:blipFill>
        <p:spPr bwMode="white">
          <a:xfrm>
            <a:off x="1143000" y="0"/>
            <a:ext cx="9906000" cy="6858000"/>
          </a:xfrm>
          <a:prstGeom prst="rect">
            <a:avLst/>
          </a:prstGeom>
          <a:ln>
            <a:headEnd type="none"/>
            <a:tailEnd type="none"/>
          </a:ln>
        </p:spPr>
      </p:pic>
      <p:sp>
        <p:nvSpPr>
          <p:cNvPr id="3" name="TextBox3"/>
          <p:cNvSpPr txBox="1">
            <a:spLocks noChangeArrowheads="1"/>
          </p:cNvSpPr>
          <p:nvPr/>
        </p:nvSpPr>
        <p:spPr bwMode="white">
          <a:xfrm>
            <a:off x="1473051" y="6600997"/>
            <a:ext cx="9142381" cy="218008"/>
          </a:xfrm>
          <a:prstGeom prst="rect">
            <a:avLst/>
          </a:prstGeom>
          <a:ln>
            <a:headEnd type="none"/>
            <a:tailEnd type="none"/>
          </a:ln>
        </p:spPr>
        <p:txBody>
          <a:bodyPr wrap="square" lIns="0" tIns="63500" rIns="0" bIns="0" anchor="t">
            <a:spAutoFit/>
          </a:bodyPr>
          <a:lstStyle/>
          <a:p>
            <a:pPr algn="ctr"/>
            <a:r>
              <a:rPr sz="1000">
                <a:solidFill>
                  <a:srgbClr val="000000"/>
                </a:solidFill>
                <a:latin typeface="Calibri"/>
                <a:ea typeface="Calibri"/>
                <a:cs typeface="Calibri"/>
              </a:rPr>
              <a:t> </a:t>
            </a:r>
          </a:p>
        </p:txBody>
      </p:sp>
      <p:pic>
        <p:nvPicPr>
          <p:cNvPr id="4" name="Picture 4"/>
          <p:cNvPicPr>
            <a:picLocks noChangeAspect="1"/>
          </p:cNvPicPr>
          <p:nvPr/>
        </p:nvPicPr>
        <p:blipFill>
          <a:blip r:embed="rId3">
            <a:lum/>
          </a:blip>
          <a:srcRect/>
          <a:stretch>
            <a:fillRect/>
          </a:stretch>
        </p:blipFill>
        <p:spPr bwMode="white">
          <a:xfrm>
            <a:off x="1672418" y="1556017"/>
            <a:ext cx="4705938" cy="4610420"/>
          </a:xfrm>
          <a:prstGeom prst="rect">
            <a:avLst/>
          </a:prstGeom>
          <a:ln>
            <a:headEnd type="none"/>
            <a:tailEnd type="none"/>
          </a:ln>
        </p:spPr>
      </p:pic>
      <p:sp>
        <p:nvSpPr>
          <p:cNvPr id="5" name="TextBox5"/>
          <p:cNvSpPr txBox="1">
            <a:spLocks noChangeArrowheads="1"/>
          </p:cNvSpPr>
          <p:nvPr/>
        </p:nvSpPr>
        <p:spPr bwMode="white">
          <a:xfrm>
            <a:off x="1981328" y="1099327"/>
            <a:ext cx="8123385" cy="307777"/>
          </a:xfrm>
          <a:prstGeom prst="rect">
            <a:avLst/>
          </a:prstGeom>
          <a:ln>
            <a:headEnd type="none"/>
            <a:tailEnd type="none"/>
          </a:ln>
        </p:spPr>
        <p:txBody>
          <a:bodyPr wrap="square" lIns="0" tIns="0" rIns="0" bIns="0" anchor="t">
            <a:spAutoFit/>
          </a:bodyPr>
          <a:lstStyle/>
          <a:p>
            <a:pPr algn="ctr"/>
            <a:r>
              <a:rPr sz="2000" b="1">
                <a:solidFill>
                  <a:srgbClr val="000000"/>
                </a:solidFill>
                <a:latin typeface="Calibri"/>
                <a:ea typeface="Calibri"/>
                <a:cs typeface="Calibri"/>
              </a:rPr>
              <a:t>BMI</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lum/>
          </a:blip>
          <a:srcRect/>
          <a:stretch>
            <a:fillRect/>
          </a:stretch>
        </p:blipFill>
        <p:spPr bwMode="white">
          <a:xfrm>
            <a:off x="1143000" y="0"/>
            <a:ext cx="9906000" cy="6858000"/>
          </a:xfrm>
          <a:prstGeom prst="rect">
            <a:avLst/>
          </a:prstGeom>
          <a:ln>
            <a:headEnd type="none"/>
            <a:tailEnd type="none"/>
          </a:ln>
        </p:spPr>
      </p:pic>
      <p:sp>
        <p:nvSpPr>
          <p:cNvPr id="3" name="TextBox3"/>
          <p:cNvSpPr txBox="1">
            <a:spLocks noChangeArrowheads="1"/>
          </p:cNvSpPr>
          <p:nvPr/>
        </p:nvSpPr>
        <p:spPr bwMode="white">
          <a:xfrm>
            <a:off x="1473051" y="6600997"/>
            <a:ext cx="9142381" cy="218008"/>
          </a:xfrm>
          <a:prstGeom prst="rect">
            <a:avLst/>
          </a:prstGeom>
          <a:ln>
            <a:headEnd type="none"/>
            <a:tailEnd type="none"/>
          </a:ln>
        </p:spPr>
        <p:txBody>
          <a:bodyPr wrap="square" lIns="0" tIns="63500" rIns="0" bIns="0" anchor="t">
            <a:spAutoFit/>
          </a:bodyPr>
          <a:lstStyle/>
          <a:p>
            <a:pPr algn="ctr"/>
            <a:r>
              <a:rPr sz="1000">
                <a:solidFill>
                  <a:srgbClr val="000000"/>
                </a:solidFill>
                <a:latin typeface="Calibri"/>
                <a:ea typeface="Calibri"/>
                <a:cs typeface="Calibri"/>
              </a:rPr>
              <a:t> </a:t>
            </a:r>
          </a:p>
        </p:txBody>
      </p:sp>
      <p:pic>
        <p:nvPicPr>
          <p:cNvPr id="4" name="Picture 4"/>
          <p:cNvPicPr>
            <a:picLocks noChangeAspect="1"/>
          </p:cNvPicPr>
          <p:nvPr/>
        </p:nvPicPr>
        <p:blipFill>
          <a:blip r:embed="rId3">
            <a:lum/>
          </a:blip>
          <a:srcRect/>
          <a:stretch>
            <a:fillRect/>
          </a:stretch>
        </p:blipFill>
        <p:spPr bwMode="white">
          <a:xfrm>
            <a:off x="1672418" y="1556017"/>
            <a:ext cx="4705938" cy="4610420"/>
          </a:xfrm>
          <a:prstGeom prst="rect">
            <a:avLst/>
          </a:prstGeom>
          <a:ln>
            <a:headEnd type="none"/>
            <a:tailEnd type="none"/>
          </a:ln>
        </p:spPr>
      </p:pic>
      <p:sp>
        <p:nvSpPr>
          <p:cNvPr id="5" name="TextBox5"/>
          <p:cNvSpPr txBox="1">
            <a:spLocks noChangeArrowheads="1"/>
          </p:cNvSpPr>
          <p:nvPr/>
        </p:nvSpPr>
        <p:spPr bwMode="white">
          <a:xfrm>
            <a:off x="6698311" y="1791784"/>
            <a:ext cx="3562888" cy="1823576"/>
          </a:xfrm>
          <a:prstGeom prst="rect">
            <a:avLst/>
          </a:prstGeom>
          <a:ln>
            <a:headEnd type="none"/>
            <a:tailEnd type="none"/>
          </a:ln>
        </p:spPr>
        <p:txBody>
          <a:bodyPr wrap="square" lIns="50300" rIns="50300">
            <a:spAutoFit/>
          </a:bodyPr>
          <a:lstStyle/>
          <a:p>
            <a:r>
              <a:rPr sz="1250">
                <a:solidFill>
                  <a:srgbClr val="000000"/>
                </a:solidFill>
                <a:latin typeface="Calibri"/>
                <a:ea typeface="Calibri"/>
                <a:cs typeface="Calibri"/>
              </a:rPr>
              <a:t>Måttligt ökat midjemått kan innebära en begynnande risk för ohälsa särskilt i kombination av andra riskfaktorer som rökning, stillasittande, fysisk inaktivitet. Risken för ohälsa ökar för varje centimeter.
Kraftigt ökat midjemått motsvarar bukfetma och ökar risken för t ex diabetes typ 2, högt blodtryck, stroke/slaganfall samt hjärtkärlsjukdomar.</a:t>
            </a:r>
          </a:p>
        </p:txBody>
      </p:sp>
      <p:sp>
        <p:nvSpPr>
          <p:cNvPr id="6" name="TextBox6"/>
          <p:cNvSpPr txBox="1">
            <a:spLocks noChangeArrowheads="1"/>
          </p:cNvSpPr>
          <p:nvPr/>
        </p:nvSpPr>
        <p:spPr bwMode="white">
          <a:xfrm>
            <a:off x="1981328" y="1099327"/>
            <a:ext cx="8123385" cy="307777"/>
          </a:xfrm>
          <a:prstGeom prst="rect">
            <a:avLst/>
          </a:prstGeom>
          <a:ln>
            <a:headEnd type="none"/>
            <a:tailEnd type="none"/>
          </a:ln>
        </p:spPr>
        <p:txBody>
          <a:bodyPr wrap="square" lIns="0" tIns="0" rIns="0" bIns="0" anchor="t">
            <a:spAutoFit/>
          </a:bodyPr>
          <a:lstStyle/>
          <a:p>
            <a:pPr algn="ctr"/>
            <a:r>
              <a:rPr sz="2000" b="1">
                <a:solidFill>
                  <a:srgbClr val="000000"/>
                </a:solidFill>
                <a:latin typeface="Calibri"/>
                <a:ea typeface="Calibri"/>
                <a:cs typeface="Calibri"/>
              </a:rPr>
              <a:t>Midjeomfång</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lum/>
          </a:blip>
          <a:srcRect/>
          <a:stretch>
            <a:fillRect/>
          </a:stretch>
        </p:blipFill>
        <p:spPr bwMode="white">
          <a:xfrm>
            <a:off x="1143000" y="0"/>
            <a:ext cx="9906000" cy="6858000"/>
          </a:xfrm>
          <a:prstGeom prst="rect">
            <a:avLst/>
          </a:prstGeom>
          <a:ln>
            <a:headEnd type="none"/>
            <a:tailEnd type="none"/>
          </a:ln>
        </p:spPr>
      </p:pic>
      <p:sp>
        <p:nvSpPr>
          <p:cNvPr id="3" name="TextBox3"/>
          <p:cNvSpPr txBox="1">
            <a:spLocks noChangeArrowheads="1"/>
          </p:cNvSpPr>
          <p:nvPr/>
        </p:nvSpPr>
        <p:spPr bwMode="white">
          <a:xfrm>
            <a:off x="1473051" y="6600997"/>
            <a:ext cx="9142381" cy="218008"/>
          </a:xfrm>
          <a:prstGeom prst="rect">
            <a:avLst/>
          </a:prstGeom>
          <a:ln>
            <a:headEnd type="none"/>
            <a:tailEnd type="none"/>
          </a:ln>
        </p:spPr>
        <p:txBody>
          <a:bodyPr wrap="square" lIns="0" tIns="63500" rIns="0" bIns="0" anchor="t">
            <a:spAutoFit/>
          </a:bodyPr>
          <a:lstStyle/>
          <a:p>
            <a:pPr algn="ctr"/>
            <a:r>
              <a:rPr sz="1000">
                <a:solidFill>
                  <a:srgbClr val="000000"/>
                </a:solidFill>
                <a:latin typeface="Calibri"/>
                <a:ea typeface="Calibri"/>
                <a:cs typeface="Calibri"/>
              </a:rPr>
              <a:t> </a:t>
            </a:r>
          </a:p>
        </p:txBody>
      </p:sp>
      <p:pic>
        <p:nvPicPr>
          <p:cNvPr id="4" name="Picture 4"/>
          <p:cNvPicPr>
            <a:picLocks noChangeAspect="1"/>
          </p:cNvPicPr>
          <p:nvPr/>
        </p:nvPicPr>
        <p:blipFill>
          <a:blip r:embed="rId3">
            <a:lum/>
          </a:blip>
          <a:srcRect/>
          <a:stretch>
            <a:fillRect/>
          </a:stretch>
        </p:blipFill>
        <p:spPr bwMode="white">
          <a:xfrm>
            <a:off x="1672418" y="1556017"/>
            <a:ext cx="4705938" cy="4610420"/>
          </a:xfrm>
          <a:prstGeom prst="rect">
            <a:avLst/>
          </a:prstGeom>
          <a:ln>
            <a:headEnd type="none"/>
            <a:tailEnd type="none"/>
          </a:ln>
        </p:spPr>
      </p:pic>
      <p:sp>
        <p:nvSpPr>
          <p:cNvPr id="5" name="TextBox5"/>
          <p:cNvSpPr txBox="1">
            <a:spLocks noChangeArrowheads="1"/>
          </p:cNvSpPr>
          <p:nvPr/>
        </p:nvSpPr>
        <p:spPr bwMode="white">
          <a:xfrm>
            <a:off x="1981328" y="1099327"/>
            <a:ext cx="8123385" cy="307777"/>
          </a:xfrm>
          <a:prstGeom prst="rect">
            <a:avLst/>
          </a:prstGeom>
          <a:ln>
            <a:headEnd type="none"/>
            <a:tailEnd type="none"/>
          </a:ln>
        </p:spPr>
        <p:txBody>
          <a:bodyPr wrap="square" lIns="0" tIns="0" rIns="0" bIns="0" anchor="t">
            <a:spAutoFit/>
          </a:bodyPr>
          <a:lstStyle/>
          <a:p>
            <a:pPr algn="ctr"/>
            <a:r>
              <a:rPr sz="2000" b="1">
                <a:solidFill>
                  <a:srgbClr val="000000"/>
                </a:solidFill>
                <a:latin typeface="Calibri"/>
                <a:ea typeface="Calibri"/>
                <a:cs typeface="Calibri"/>
              </a:rPr>
              <a:t>Uppmätt blodtryck</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lum/>
          </a:blip>
          <a:srcRect/>
          <a:stretch>
            <a:fillRect/>
          </a:stretch>
        </p:blipFill>
        <p:spPr bwMode="white">
          <a:xfrm>
            <a:off x="1143000" y="0"/>
            <a:ext cx="9906000" cy="6858000"/>
          </a:xfrm>
          <a:prstGeom prst="rect">
            <a:avLst/>
          </a:prstGeom>
          <a:ln>
            <a:headEnd type="none"/>
            <a:tailEnd type="none"/>
          </a:ln>
        </p:spPr>
      </p:pic>
      <p:sp>
        <p:nvSpPr>
          <p:cNvPr id="3" name="TextBox3"/>
          <p:cNvSpPr txBox="1">
            <a:spLocks noChangeArrowheads="1"/>
          </p:cNvSpPr>
          <p:nvPr/>
        </p:nvSpPr>
        <p:spPr bwMode="white">
          <a:xfrm>
            <a:off x="1473051" y="6600997"/>
            <a:ext cx="9142381" cy="218008"/>
          </a:xfrm>
          <a:prstGeom prst="rect">
            <a:avLst/>
          </a:prstGeom>
          <a:ln>
            <a:headEnd type="none"/>
            <a:tailEnd type="none"/>
          </a:ln>
        </p:spPr>
        <p:txBody>
          <a:bodyPr wrap="square" lIns="0" tIns="63500" rIns="0" bIns="0" anchor="t">
            <a:spAutoFit/>
          </a:bodyPr>
          <a:lstStyle/>
          <a:p>
            <a:pPr algn="ctr"/>
            <a:r>
              <a:rPr sz="1000">
                <a:solidFill>
                  <a:srgbClr val="000000"/>
                </a:solidFill>
                <a:latin typeface="Calibri"/>
                <a:ea typeface="Calibri"/>
                <a:cs typeface="Calibri"/>
              </a:rPr>
              <a:t> </a:t>
            </a:r>
          </a:p>
        </p:txBody>
      </p:sp>
      <p:pic>
        <p:nvPicPr>
          <p:cNvPr id="4" name="Picture 4"/>
          <p:cNvPicPr>
            <a:picLocks noChangeAspect="1"/>
          </p:cNvPicPr>
          <p:nvPr/>
        </p:nvPicPr>
        <p:blipFill>
          <a:blip r:embed="rId3">
            <a:lum/>
          </a:blip>
          <a:srcRect/>
          <a:stretch>
            <a:fillRect/>
          </a:stretch>
        </p:blipFill>
        <p:spPr bwMode="white">
          <a:xfrm>
            <a:off x="1143000" y="0"/>
            <a:ext cx="9906000" cy="6858000"/>
          </a:xfrm>
          <a:prstGeom prst="rect">
            <a:avLst/>
          </a:prstGeom>
          <a:ln>
            <a:headEnd type="none"/>
            <a:tailEnd type="none"/>
          </a:ln>
        </p:spPr>
      </p:pic>
      <p:pic>
        <p:nvPicPr>
          <p:cNvPr id="5" name="Picture 5"/>
          <p:cNvPicPr>
            <a:picLocks noChangeAspect="1"/>
          </p:cNvPicPr>
          <p:nvPr/>
        </p:nvPicPr>
        <p:blipFill>
          <a:blip r:embed="rId4">
            <a:lum/>
          </a:blip>
          <a:srcRect/>
          <a:stretch>
            <a:fillRect/>
          </a:stretch>
        </p:blipFill>
        <p:spPr bwMode="white">
          <a:xfrm>
            <a:off x="2554782" y="1728908"/>
            <a:ext cx="2352969" cy="2305210"/>
          </a:xfrm>
          <a:prstGeom prst="rect">
            <a:avLst/>
          </a:prstGeom>
          <a:ln>
            <a:headEnd type="none"/>
            <a:tailEnd type="none"/>
          </a:ln>
        </p:spPr>
      </p:pic>
      <p:pic>
        <p:nvPicPr>
          <p:cNvPr id="6" name="Picture 6"/>
          <p:cNvPicPr>
            <a:picLocks noChangeAspect="1"/>
          </p:cNvPicPr>
          <p:nvPr/>
        </p:nvPicPr>
        <p:blipFill>
          <a:blip r:embed="rId5">
            <a:lum/>
          </a:blip>
          <a:srcRect/>
          <a:stretch>
            <a:fillRect/>
          </a:stretch>
        </p:blipFill>
        <p:spPr bwMode="white">
          <a:xfrm>
            <a:off x="2554782" y="4149378"/>
            <a:ext cx="2352969" cy="2305210"/>
          </a:xfrm>
          <a:prstGeom prst="rect">
            <a:avLst/>
          </a:prstGeom>
          <a:ln>
            <a:headEnd type="none"/>
            <a:tailEnd type="none"/>
          </a:ln>
        </p:spPr>
      </p:pic>
      <p:sp>
        <p:nvSpPr>
          <p:cNvPr id="7" name="TextBox7"/>
          <p:cNvSpPr txBox="1">
            <a:spLocks noChangeArrowheads="1"/>
          </p:cNvSpPr>
          <p:nvPr/>
        </p:nvSpPr>
        <p:spPr bwMode="white">
          <a:xfrm>
            <a:off x="5955387" y="3961485"/>
            <a:ext cx="603595" cy="292388"/>
          </a:xfrm>
          <a:prstGeom prst="rect">
            <a:avLst/>
          </a:prstGeom>
          <a:ln>
            <a:headEnd type="none"/>
            <a:tailEnd type="none"/>
          </a:ln>
        </p:spPr>
        <p:txBody>
          <a:bodyPr wrap="square" lIns="0" tIns="0" rIns="0" bIns="0" anchor="t">
            <a:spAutoFit/>
          </a:bodyPr>
          <a:lstStyle/>
          <a:p>
            <a:pPr algn="ctr"/>
            <a:r>
              <a:rPr sz="1900" b="1">
                <a:solidFill>
                  <a:srgbClr val="FF0000"/>
                </a:solidFill>
                <a:latin typeface="Calibri"/>
                <a:ea typeface="Calibri"/>
                <a:cs typeface="Calibri"/>
              </a:rPr>
              <a:t>50%</a:t>
            </a:r>
          </a:p>
        </p:txBody>
      </p:sp>
      <p:sp>
        <p:nvSpPr>
          <p:cNvPr id="8" name="TextBox8"/>
          <p:cNvSpPr txBox="1">
            <a:spLocks noChangeArrowheads="1"/>
          </p:cNvSpPr>
          <p:nvPr/>
        </p:nvSpPr>
        <p:spPr bwMode="white">
          <a:xfrm>
            <a:off x="5955387" y="4261551"/>
            <a:ext cx="603595" cy="138499"/>
          </a:xfrm>
          <a:prstGeom prst="rect">
            <a:avLst/>
          </a:prstGeom>
          <a:ln>
            <a:headEnd type="none"/>
            <a:tailEnd type="none"/>
          </a:ln>
        </p:spPr>
        <p:txBody>
          <a:bodyPr wrap="square" lIns="0" tIns="0" rIns="0" bIns="0" anchor="t">
            <a:spAutoFit/>
          </a:bodyPr>
          <a:lstStyle/>
          <a:p>
            <a:pPr algn="ctr"/>
            <a:r>
              <a:rPr sz="900">
                <a:solidFill>
                  <a:srgbClr val="FF0000"/>
                </a:solidFill>
                <a:latin typeface="Calibri"/>
                <a:ea typeface="Calibri"/>
                <a:cs typeface="Calibri"/>
              </a:rPr>
              <a:t>0 min/v</a:t>
            </a:r>
          </a:p>
        </p:txBody>
      </p:sp>
      <p:sp>
        <p:nvSpPr>
          <p:cNvPr id="9" name="TextBox9"/>
          <p:cNvSpPr txBox="1">
            <a:spLocks noChangeArrowheads="1"/>
          </p:cNvSpPr>
          <p:nvPr/>
        </p:nvSpPr>
        <p:spPr bwMode="white">
          <a:xfrm>
            <a:off x="6698312" y="3522928"/>
            <a:ext cx="586829" cy="292388"/>
          </a:xfrm>
          <a:prstGeom prst="rect">
            <a:avLst/>
          </a:prstGeom>
          <a:ln>
            <a:headEnd type="none"/>
            <a:tailEnd type="none"/>
          </a:ln>
        </p:spPr>
        <p:txBody>
          <a:bodyPr wrap="square" lIns="0" tIns="0" rIns="0" bIns="0" anchor="t">
            <a:spAutoFit/>
          </a:bodyPr>
          <a:lstStyle/>
          <a:p>
            <a:pPr algn="r"/>
            <a:r>
              <a:rPr sz="1900" b="1">
                <a:solidFill>
                  <a:srgbClr val="000000"/>
                </a:solidFill>
                <a:latin typeface="Calibri"/>
                <a:ea typeface="Calibri"/>
                <a:cs typeface="Calibri"/>
              </a:rPr>
              <a:t>13%</a:t>
            </a:r>
          </a:p>
        </p:txBody>
      </p:sp>
      <p:sp>
        <p:nvSpPr>
          <p:cNvPr id="10" name="TextBox10"/>
          <p:cNvSpPr txBox="1">
            <a:spLocks noChangeArrowheads="1"/>
          </p:cNvSpPr>
          <p:nvPr/>
        </p:nvSpPr>
        <p:spPr bwMode="white">
          <a:xfrm>
            <a:off x="7523784" y="3211322"/>
            <a:ext cx="586829" cy="292388"/>
          </a:xfrm>
          <a:prstGeom prst="rect">
            <a:avLst/>
          </a:prstGeom>
          <a:ln>
            <a:headEnd type="none"/>
            <a:tailEnd type="none"/>
          </a:ln>
        </p:spPr>
        <p:txBody>
          <a:bodyPr wrap="square" lIns="0" tIns="0" rIns="0" bIns="0" anchor="t">
            <a:spAutoFit/>
          </a:bodyPr>
          <a:lstStyle/>
          <a:p>
            <a:pPr algn="r"/>
            <a:r>
              <a:rPr sz="1900" b="1">
                <a:solidFill>
                  <a:srgbClr val="000000"/>
                </a:solidFill>
                <a:latin typeface="Calibri"/>
                <a:ea typeface="Calibri"/>
                <a:cs typeface="Calibri"/>
              </a:rPr>
              <a:t>0%</a:t>
            </a:r>
          </a:p>
        </p:txBody>
      </p:sp>
      <p:sp>
        <p:nvSpPr>
          <p:cNvPr id="11" name="TextBox11"/>
          <p:cNvSpPr txBox="1">
            <a:spLocks noChangeArrowheads="1"/>
          </p:cNvSpPr>
          <p:nvPr/>
        </p:nvSpPr>
        <p:spPr bwMode="white">
          <a:xfrm>
            <a:off x="8231332" y="2830470"/>
            <a:ext cx="586829" cy="292388"/>
          </a:xfrm>
          <a:prstGeom prst="rect">
            <a:avLst/>
          </a:prstGeom>
          <a:ln>
            <a:headEnd type="none"/>
            <a:tailEnd type="none"/>
          </a:ln>
        </p:spPr>
        <p:txBody>
          <a:bodyPr wrap="square" lIns="0" tIns="0" rIns="0" bIns="0" anchor="t">
            <a:spAutoFit/>
          </a:bodyPr>
          <a:lstStyle/>
          <a:p>
            <a:pPr algn="r"/>
            <a:r>
              <a:rPr sz="1900" b="1">
                <a:solidFill>
                  <a:srgbClr val="000000"/>
                </a:solidFill>
                <a:latin typeface="Calibri"/>
                <a:ea typeface="Calibri"/>
                <a:cs typeface="Calibri"/>
              </a:rPr>
              <a:t>38%</a:t>
            </a:r>
          </a:p>
        </p:txBody>
      </p:sp>
      <p:graphicFrame>
        <p:nvGraphicFramePr>
          <p:cNvPr id="12" name="Table 12"/>
          <p:cNvGraphicFramePr/>
          <p:nvPr/>
        </p:nvGraphicFramePr>
        <p:xfrm>
          <a:off x="8703030" y="1445556"/>
          <a:ext cx="1508987" cy="419163"/>
        </p:xfrm>
        <a:graphic>
          <a:graphicData uri="http://schemas.openxmlformats.org/drawingml/2006/table">
            <a:tbl>
              <a:tblPr>
                <a:tableStyleId>{2D5ABB26-0587-4C30-8999-92F81FD0307C}</a:tableStyleId>
              </a:tblPr>
              <a:tblGrid>
                <a:gridCol w="1508987">
                  <a:extLst>
                    <a:ext uri="{9D8B030D-6E8A-4147-A177-3AD203B41FA5}">
                      <a16:colId xmlns:a16="http://schemas.microsoft.com/office/drawing/2014/main" val="20000"/>
                    </a:ext>
                  </a:extLst>
                </a:gridCol>
              </a:tblGrid>
              <a:tr h="419163">
                <a:tc>
                  <a:txBody>
                    <a:bodyPr/>
                    <a:lstStyle/>
                    <a:p>
                      <a:pPr algn="r" defTabSz="914400"/>
                      <a:r>
                        <a:rPr sz="800" b="0" i="0" u="none">
                          <a:solidFill>
                            <a:srgbClr val="000000"/>
                          </a:solidFill>
                          <a:latin typeface="Segoe UI"/>
                          <a:ea typeface="Segoe UI"/>
                          <a:cs typeface="Segoe UI"/>
                        </a:rPr>
                        <a:t>8 svar</a:t>
                      </a:r>
                      <a:endParaRPr/>
                    </a:p>
                  </a:txBody>
                  <a:tcPr marL="0" marR="0" marT="0" marB="0" horzOverflow="overflow">
                    <a:noFill/>
                  </a:tcPr>
                </a:tc>
                <a:extLst>
                  <a:ext uri="{0D108BD9-81ED-4DB2-BD59-A6C34878D82A}">
                    <a16:rowId xmlns:a16="http://schemas.microsoft.com/office/drawing/2014/main" val="10000"/>
                  </a:ext>
                </a:extLst>
              </a:tr>
            </a:tbl>
          </a:graphicData>
        </a:graphic>
      </p:graphicFrame>
      <p:sp>
        <p:nvSpPr>
          <p:cNvPr id="13" name="TextBox13"/>
          <p:cNvSpPr txBox="1">
            <a:spLocks noChangeArrowheads="1"/>
          </p:cNvSpPr>
          <p:nvPr/>
        </p:nvSpPr>
        <p:spPr bwMode="white">
          <a:xfrm>
            <a:off x="6698311" y="5023254"/>
            <a:ext cx="3772470" cy="1338828"/>
          </a:xfrm>
          <a:prstGeom prst="rect">
            <a:avLst/>
          </a:prstGeom>
          <a:ln>
            <a:headEnd type="none"/>
            <a:tailEnd type="none"/>
          </a:ln>
        </p:spPr>
        <p:txBody>
          <a:bodyPr wrap="square" lIns="50300" rIns="50300">
            <a:spAutoFit/>
          </a:bodyPr>
          <a:lstStyle/>
          <a:p>
            <a:r>
              <a:rPr sz="900">
                <a:solidFill>
                  <a:srgbClr val="000000"/>
                </a:solidFill>
                <a:latin typeface="Calibri"/>
                <a:ea typeface="Calibri"/>
                <a:cs typeface="Calibri"/>
              </a:rPr>
              <a:t>Fysisk aktivitet är en av de viktigaste faktorerna för hälsa och välbefinnande.
För att nå hälsoeffekterna rekommenderas du att vara fysiskt aktiv:</a:t>
            </a:r>
          </a:p>
          <a:p>
            <a:pPr indent="283464">
              <a:buChar char="•"/>
            </a:pPr>
            <a:r>
              <a:rPr sz="900">
                <a:solidFill>
                  <a:srgbClr val="000000"/>
                </a:solidFill>
                <a:latin typeface="Calibri"/>
                <a:ea typeface="Calibri"/>
                <a:cs typeface="Calibri"/>
              </a:rPr>
              <a:t>150 - 300 min/vecka med måttlig intensitet eller</a:t>
            </a:r>
          </a:p>
          <a:p>
            <a:pPr indent="283464">
              <a:buChar char="•"/>
            </a:pPr>
            <a:r>
              <a:rPr sz="900">
                <a:solidFill>
                  <a:srgbClr val="000000"/>
                </a:solidFill>
                <a:latin typeface="Calibri"/>
                <a:ea typeface="Calibri"/>
                <a:cs typeface="Calibri"/>
              </a:rPr>
              <a:t>75 -150 min/vecka med hög intensitet eller</a:t>
            </a:r>
          </a:p>
          <a:p>
            <a:pPr indent="283464">
              <a:buChar char="•"/>
            </a:pPr>
            <a:r>
              <a:rPr sz="900">
                <a:solidFill>
                  <a:srgbClr val="000000"/>
                </a:solidFill>
                <a:latin typeface="Calibri"/>
                <a:ea typeface="Calibri"/>
                <a:cs typeface="Calibri"/>
              </a:rPr>
              <a:t>genom en kombination av både måttlig och hög intensitet.</a:t>
            </a:r>
          </a:p>
          <a:p>
            <a:endParaRPr sz="900">
              <a:solidFill>
                <a:srgbClr val="000000"/>
              </a:solidFill>
              <a:latin typeface="Calibri"/>
              <a:ea typeface="Calibri"/>
              <a:cs typeface="Calibri"/>
            </a:endParaRPr>
          </a:p>
          <a:p>
            <a:r>
              <a:rPr sz="900">
                <a:solidFill>
                  <a:srgbClr val="000000"/>
                </a:solidFill>
                <a:latin typeface="Calibri"/>
                <a:ea typeface="Calibri"/>
                <a:cs typeface="Calibri"/>
              </a:rPr>
              <a:t>Rekommendationerna är framtagna av WHO. I Sverige antagna av
Yrkesföreningar för Fysisk Aktivitet och Svenska Läkaresällskapet.</a:t>
            </a:r>
          </a:p>
        </p:txBody>
      </p:sp>
      <p:sp>
        <p:nvSpPr>
          <p:cNvPr id="14" name="TextBox14"/>
          <p:cNvSpPr txBox="1">
            <a:spLocks noChangeArrowheads="1"/>
          </p:cNvSpPr>
          <p:nvPr/>
        </p:nvSpPr>
        <p:spPr bwMode="white">
          <a:xfrm>
            <a:off x="1981328" y="1099327"/>
            <a:ext cx="8123385" cy="307777"/>
          </a:xfrm>
          <a:prstGeom prst="rect">
            <a:avLst/>
          </a:prstGeom>
          <a:ln>
            <a:headEnd type="none"/>
            <a:tailEnd type="none"/>
          </a:ln>
        </p:spPr>
        <p:txBody>
          <a:bodyPr wrap="square" lIns="0" tIns="0" rIns="0" bIns="0" anchor="t">
            <a:spAutoFit/>
          </a:bodyPr>
          <a:lstStyle/>
          <a:p>
            <a:pPr algn="ctr"/>
            <a:r>
              <a:rPr sz="2000" b="1">
                <a:solidFill>
                  <a:srgbClr val="000000"/>
                </a:solidFill>
                <a:latin typeface="Calibri"/>
                <a:ea typeface="Calibri"/>
                <a:cs typeface="Calibri"/>
              </a:rPr>
              <a:t>Motion/träning med hög och måttlig intensitet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lum/>
          </a:blip>
          <a:srcRect/>
          <a:stretch>
            <a:fillRect/>
          </a:stretch>
        </p:blipFill>
        <p:spPr bwMode="white">
          <a:xfrm>
            <a:off x="1143000" y="0"/>
            <a:ext cx="9906000" cy="6858000"/>
          </a:xfrm>
          <a:prstGeom prst="rect">
            <a:avLst/>
          </a:prstGeom>
          <a:ln>
            <a:headEnd type="none"/>
            <a:tailEnd type="none"/>
          </a:ln>
        </p:spPr>
      </p:pic>
      <p:sp>
        <p:nvSpPr>
          <p:cNvPr id="3" name="TextBox3"/>
          <p:cNvSpPr txBox="1">
            <a:spLocks noChangeArrowheads="1"/>
          </p:cNvSpPr>
          <p:nvPr/>
        </p:nvSpPr>
        <p:spPr bwMode="white">
          <a:xfrm>
            <a:off x="1473051" y="6600997"/>
            <a:ext cx="9142381" cy="218008"/>
          </a:xfrm>
          <a:prstGeom prst="rect">
            <a:avLst/>
          </a:prstGeom>
          <a:ln>
            <a:headEnd type="none"/>
            <a:tailEnd type="none"/>
          </a:ln>
        </p:spPr>
        <p:txBody>
          <a:bodyPr wrap="square" lIns="0" tIns="63500" rIns="0" bIns="0" anchor="t">
            <a:spAutoFit/>
          </a:bodyPr>
          <a:lstStyle/>
          <a:p>
            <a:pPr algn="ctr"/>
            <a:r>
              <a:rPr sz="1000">
                <a:solidFill>
                  <a:srgbClr val="000000"/>
                </a:solidFill>
                <a:latin typeface="Calibri"/>
                <a:ea typeface="Calibri"/>
                <a:cs typeface="Calibri"/>
              </a:rPr>
              <a:t> </a:t>
            </a:r>
          </a:p>
        </p:txBody>
      </p:sp>
      <p:pic>
        <p:nvPicPr>
          <p:cNvPr id="4" name="Picture 4"/>
          <p:cNvPicPr>
            <a:picLocks noChangeAspect="1"/>
          </p:cNvPicPr>
          <p:nvPr/>
        </p:nvPicPr>
        <p:blipFill>
          <a:blip r:embed="rId3">
            <a:lum/>
          </a:blip>
          <a:srcRect/>
          <a:stretch>
            <a:fillRect/>
          </a:stretch>
        </p:blipFill>
        <p:spPr bwMode="white">
          <a:xfrm>
            <a:off x="2554782" y="1728908"/>
            <a:ext cx="2352969" cy="2305210"/>
          </a:xfrm>
          <a:prstGeom prst="rect">
            <a:avLst/>
          </a:prstGeom>
          <a:ln>
            <a:headEnd type="none"/>
            <a:tailEnd type="none"/>
          </a:ln>
        </p:spPr>
      </p:pic>
      <p:pic>
        <p:nvPicPr>
          <p:cNvPr id="5" name="Picture 5"/>
          <p:cNvPicPr>
            <a:picLocks noChangeAspect="1"/>
          </p:cNvPicPr>
          <p:nvPr/>
        </p:nvPicPr>
        <p:blipFill>
          <a:blip r:embed="rId4">
            <a:lum/>
          </a:blip>
          <a:srcRect/>
          <a:stretch>
            <a:fillRect/>
          </a:stretch>
        </p:blipFill>
        <p:spPr bwMode="white">
          <a:xfrm>
            <a:off x="2554782" y="4149378"/>
            <a:ext cx="2352969" cy="2305210"/>
          </a:xfrm>
          <a:prstGeom prst="rect">
            <a:avLst/>
          </a:prstGeom>
          <a:ln>
            <a:headEnd type="none"/>
            <a:tailEnd type="none"/>
          </a:ln>
        </p:spPr>
      </p:pic>
      <p:pic>
        <p:nvPicPr>
          <p:cNvPr id="6" name="Picture 6"/>
          <p:cNvPicPr>
            <a:picLocks noChangeAspect="1"/>
          </p:cNvPicPr>
          <p:nvPr/>
        </p:nvPicPr>
        <p:blipFill>
          <a:blip r:embed="rId5">
            <a:lum/>
          </a:blip>
          <a:srcRect/>
          <a:stretch>
            <a:fillRect/>
          </a:stretch>
        </p:blipFill>
        <p:spPr bwMode="white">
          <a:xfrm>
            <a:off x="6084235" y="1844169"/>
            <a:ext cx="3529454" cy="3457815"/>
          </a:xfrm>
          <a:prstGeom prst="rect">
            <a:avLst/>
          </a:prstGeom>
          <a:ln>
            <a:headEnd type="none"/>
            <a:tailEnd type="none"/>
          </a:ln>
        </p:spPr>
      </p:pic>
      <p:sp>
        <p:nvSpPr>
          <p:cNvPr id="7" name="TextBox7"/>
          <p:cNvSpPr txBox="1">
            <a:spLocks noChangeArrowheads="1"/>
          </p:cNvSpPr>
          <p:nvPr/>
        </p:nvSpPr>
        <p:spPr bwMode="white">
          <a:xfrm>
            <a:off x="4127556" y="1791784"/>
            <a:ext cx="7377275" cy="107722"/>
          </a:xfrm>
          <a:prstGeom prst="rect">
            <a:avLst/>
          </a:prstGeom>
          <a:ln>
            <a:headEnd type="none"/>
            <a:tailEnd type="none"/>
          </a:ln>
        </p:spPr>
        <p:txBody>
          <a:bodyPr wrap="square" lIns="0" tIns="0" rIns="0" bIns="0" anchor="t">
            <a:spAutoFit/>
          </a:bodyPr>
          <a:lstStyle/>
          <a:p>
            <a:pPr algn="ctr"/>
            <a:r>
              <a:rPr sz="700" b="1">
                <a:solidFill>
                  <a:srgbClr val="000000"/>
                </a:solidFill>
                <a:latin typeface="Calibri"/>
                <a:ea typeface="Calibri"/>
                <a:cs typeface="Calibri"/>
              </a:rPr>
              <a:t>Sammanfattning</a:t>
            </a:r>
          </a:p>
        </p:txBody>
      </p:sp>
      <p:graphicFrame>
        <p:nvGraphicFramePr>
          <p:cNvPr id="8" name="Table 8"/>
          <p:cNvGraphicFramePr/>
          <p:nvPr/>
        </p:nvGraphicFramePr>
        <p:xfrm>
          <a:off x="8703030" y="1445556"/>
          <a:ext cx="1508987" cy="419163"/>
        </p:xfrm>
        <a:graphic>
          <a:graphicData uri="http://schemas.openxmlformats.org/drawingml/2006/table">
            <a:tbl>
              <a:tblPr>
                <a:tableStyleId>{2D5ABB26-0587-4C30-8999-92F81FD0307C}</a:tableStyleId>
              </a:tblPr>
              <a:tblGrid>
                <a:gridCol w="1508987">
                  <a:extLst>
                    <a:ext uri="{9D8B030D-6E8A-4147-A177-3AD203B41FA5}">
                      <a16:colId xmlns:a16="http://schemas.microsoft.com/office/drawing/2014/main" val="20000"/>
                    </a:ext>
                  </a:extLst>
                </a:gridCol>
              </a:tblGrid>
              <a:tr h="419163">
                <a:tc>
                  <a:txBody>
                    <a:bodyPr/>
                    <a:lstStyle/>
                    <a:p>
                      <a:pPr algn="r" defTabSz="914400"/>
                      <a:r>
                        <a:rPr sz="800" b="0" i="0" u="none">
                          <a:solidFill>
                            <a:srgbClr val="000000"/>
                          </a:solidFill>
                          <a:latin typeface="Segoe UI"/>
                          <a:ea typeface="Segoe UI"/>
                          <a:cs typeface="Segoe UI"/>
                        </a:rPr>
                        <a:t>7 svar</a:t>
                      </a:r>
                      <a:endParaRPr/>
                    </a:p>
                  </a:txBody>
                  <a:tcPr marL="0" marR="0" marT="0" marB="0" horzOverflow="overflow">
                    <a:noFill/>
                  </a:tcPr>
                </a:tc>
                <a:extLst>
                  <a:ext uri="{0D108BD9-81ED-4DB2-BD59-A6C34878D82A}">
                    <a16:rowId xmlns:a16="http://schemas.microsoft.com/office/drawing/2014/main" val="10000"/>
                  </a:ext>
                </a:extLst>
              </a:tr>
            </a:tbl>
          </a:graphicData>
        </a:graphic>
      </p:graphicFrame>
      <p:sp>
        <p:nvSpPr>
          <p:cNvPr id="9" name="TextBox9"/>
          <p:cNvSpPr txBox="1">
            <a:spLocks noChangeArrowheads="1"/>
          </p:cNvSpPr>
          <p:nvPr/>
        </p:nvSpPr>
        <p:spPr bwMode="white">
          <a:xfrm>
            <a:off x="6108689" y="5369482"/>
            <a:ext cx="4191633" cy="923330"/>
          </a:xfrm>
          <a:prstGeom prst="rect">
            <a:avLst/>
          </a:prstGeom>
          <a:ln>
            <a:headEnd type="none"/>
            <a:tailEnd type="none"/>
          </a:ln>
        </p:spPr>
        <p:txBody>
          <a:bodyPr wrap="square" lIns="50300" rIns="50300">
            <a:spAutoFit/>
          </a:bodyPr>
          <a:lstStyle/>
          <a:p>
            <a:r>
              <a:rPr sz="900">
                <a:solidFill>
                  <a:srgbClr val="000000"/>
                </a:solidFill>
                <a:latin typeface="Calibri"/>
                <a:ea typeface="Calibri"/>
                <a:cs typeface="Calibri"/>
              </a:rPr>
              <a:t>Sammanfattningen är ett genomsnitt av både resultatet för arbete och fritid. Graderingen utgår från den totala tiden i stillasittande samt hur ofta stillasittandet bryts.
Den totala tiden för stillasittande för både arbete och fritid är kopplad till ökad risk för ohälsa. Risken verkar vara störst för dem som är fysiskt inaktiva.</a:t>
            </a:r>
          </a:p>
        </p:txBody>
      </p:sp>
      <p:sp>
        <p:nvSpPr>
          <p:cNvPr id="10" name="TextBox10"/>
          <p:cNvSpPr txBox="1">
            <a:spLocks noChangeArrowheads="1"/>
          </p:cNvSpPr>
          <p:nvPr/>
        </p:nvSpPr>
        <p:spPr bwMode="white">
          <a:xfrm>
            <a:off x="1981328" y="1099327"/>
            <a:ext cx="8123385" cy="307777"/>
          </a:xfrm>
          <a:prstGeom prst="rect">
            <a:avLst/>
          </a:prstGeom>
          <a:ln>
            <a:headEnd type="none"/>
            <a:tailEnd type="none"/>
          </a:ln>
        </p:spPr>
        <p:txBody>
          <a:bodyPr wrap="square" lIns="0" tIns="0" rIns="0" bIns="0" anchor="t">
            <a:spAutoFit/>
          </a:bodyPr>
          <a:lstStyle/>
          <a:p>
            <a:pPr algn="ctr"/>
            <a:r>
              <a:rPr sz="2000" b="1">
                <a:solidFill>
                  <a:srgbClr val="000000"/>
                </a:solidFill>
                <a:latin typeface="Calibri"/>
                <a:ea typeface="Calibri"/>
                <a:cs typeface="Calibri"/>
              </a:rPr>
              <a:t>Stillasittande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lum/>
          </a:blip>
          <a:srcRect/>
          <a:stretch>
            <a:fillRect/>
          </a:stretch>
        </p:blipFill>
        <p:spPr bwMode="white">
          <a:xfrm>
            <a:off x="1143000" y="0"/>
            <a:ext cx="9906000" cy="6858000"/>
          </a:xfrm>
          <a:prstGeom prst="rect">
            <a:avLst/>
          </a:prstGeom>
          <a:ln>
            <a:headEnd type="none"/>
            <a:tailEnd type="none"/>
          </a:ln>
        </p:spPr>
      </p:pic>
      <p:sp>
        <p:nvSpPr>
          <p:cNvPr id="3" name="TextBox3"/>
          <p:cNvSpPr txBox="1">
            <a:spLocks noChangeArrowheads="1"/>
          </p:cNvSpPr>
          <p:nvPr/>
        </p:nvSpPr>
        <p:spPr bwMode="white">
          <a:xfrm>
            <a:off x="1473051" y="6600997"/>
            <a:ext cx="9142381" cy="218008"/>
          </a:xfrm>
          <a:prstGeom prst="rect">
            <a:avLst/>
          </a:prstGeom>
          <a:ln>
            <a:headEnd type="none"/>
            <a:tailEnd type="none"/>
          </a:ln>
        </p:spPr>
        <p:txBody>
          <a:bodyPr wrap="square" lIns="0" tIns="63500" rIns="0" bIns="0" anchor="t">
            <a:spAutoFit/>
          </a:bodyPr>
          <a:lstStyle/>
          <a:p>
            <a:pPr algn="ctr"/>
            <a:r>
              <a:rPr sz="1000">
                <a:solidFill>
                  <a:srgbClr val="000000"/>
                </a:solidFill>
                <a:latin typeface="Calibri"/>
                <a:ea typeface="Calibri"/>
                <a:cs typeface="Calibri"/>
              </a:rPr>
              <a:t> </a:t>
            </a:r>
          </a:p>
        </p:txBody>
      </p:sp>
      <p:pic>
        <p:nvPicPr>
          <p:cNvPr id="4" name="Picture 4"/>
          <p:cNvPicPr>
            <a:picLocks noChangeAspect="1"/>
          </p:cNvPicPr>
          <p:nvPr/>
        </p:nvPicPr>
        <p:blipFill>
          <a:blip r:embed="rId3">
            <a:lum/>
          </a:blip>
          <a:srcRect/>
          <a:stretch>
            <a:fillRect/>
          </a:stretch>
        </p:blipFill>
        <p:spPr bwMode="white">
          <a:xfrm>
            <a:off x="1378298" y="1152606"/>
            <a:ext cx="9176579" cy="4736045"/>
          </a:xfrm>
          <a:prstGeom prst="rect">
            <a:avLst/>
          </a:prstGeom>
          <a:ln>
            <a:headEnd type="none"/>
            <a:tailEnd type="none"/>
          </a:ln>
        </p:spPr>
      </p:pic>
      <p:sp>
        <p:nvSpPr>
          <p:cNvPr id="5" name="TextBox5"/>
          <p:cNvSpPr txBox="1">
            <a:spLocks noChangeArrowheads="1"/>
          </p:cNvSpPr>
          <p:nvPr/>
        </p:nvSpPr>
        <p:spPr bwMode="white">
          <a:xfrm>
            <a:off x="4693594" y="5196368"/>
            <a:ext cx="8123385" cy="261610"/>
          </a:xfrm>
          <a:prstGeom prst="rect">
            <a:avLst/>
          </a:prstGeom>
          <a:ln>
            <a:headEnd type="none"/>
            <a:tailEnd type="none"/>
          </a:ln>
        </p:spPr>
        <p:txBody>
          <a:bodyPr wrap="square" lIns="50300" rIns="50300">
            <a:spAutoFit/>
          </a:bodyPr>
          <a:lstStyle/>
          <a:p>
            <a:r>
              <a:rPr sz="1100">
                <a:solidFill>
                  <a:srgbClr val="000000"/>
                </a:solidFill>
                <a:latin typeface="Calibri"/>
                <a:ea typeface="Calibri"/>
                <a:cs typeface="Calibri"/>
              </a:rPr>
              <a:t>0 % av deltagarna är gröna inom alla tre områden.</a:t>
            </a:r>
          </a:p>
        </p:txBody>
      </p:sp>
      <p:sp>
        <p:nvSpPr>
          <p:cNvPr id="6" name="TextBox6"/>
          <p:cNvSpPr txBox="1">
            <a:spLocks noChangeArrowheads="1"/>
          </p:cNvSpPr>
          <p:nvPr/>
        </p:nvSpPr>
        <p:spPr bwMode="white">
          <a:xfrm>
            <a:off x="1981328" y="5542598"/>
            <a:ext cx="3856303" cy="769441"/>
          </a:xfrm>
          <a:prstGeom prst="rect">
            <a:avLst/>
          </a:prstGeom>
          <a:ln>
            <a:headEnd type="none"/>
            <a:tailEnd type="none"/>
          </a:ln>
        </p:spPr>
        <p:txBody>
          <a:bodyPr wrap="square" lIns="0" tIns="0" rIns="0" bIns="0" anchor="t">
            <a:spAutoFit/>
          </a:bodyPr>
          <a:lstStyle/>
          <a:p>
            <a:r>
              <a:rPr sz="1000">
                <a:solidFill>
                  <a:srgbClr val="000000"/>
                </a:solidFill>
                <a:latin typeface="Calibri"/>
                <a:ea typeface="Calibri"/>
                <a:cs typeface="Calibri"/>
              </a:rPr>
              <a:t>Ett tillräckligt intag av frukt, grönsaker och fibrer samt ett lågt intag av socker och salt har samband med minskad risk för hjärt- och kärlsjukdom och vissa cancerformer. Vuxna bör äta minst 500 gram frukt och grönsaker per dag, fisk och skaldjur 2-3 gånger gånger i veckan samt begränsa intaget av socker och sötade drycker.</a:t>
            </a:r>
          </a:p>
        </p:txBody>
      </p:sp>
      <p:sp>
        <p:nvSpPr>
          <p:cNvPr id="7" name="TextBox7"/>
          <p:cNvSpPr txBox="1">
            <a:spLocks noChangeArrowheads="1"/>
          </p:cNvSpPr>
          <p:nvPr/>
        </p:nvSpPr>
        <p:spPr bwMode="white">
          <a:xfrm>
            <a:off x="6167652" y="5542598"/>
            <a:ext cx="3856303" cy="615553"/>
          </a:xfrm>
          <a:prstGeom prst="rect">
            <a:avLst/>
          </a:prstGeom>
          <a:ln>
            <a:headEnd type="none"/>
            <a:tailEnd type="none"/>
          </a:ln>
        </p:spPr>
        <p:txBody>
          <a:bodyPr wrap="square" lIns="0" tIns="0" rIns="0" bIns="0" anchor="t">
            <a:spAutoFit/>
          </a:bodyPr>
          <a:lstStyle/>
          <a:p>
            <a:r>
              <a:rPr sz="1000">
                <a:solidFill>
                  <a:srgbClr val="000000"/>
                </a:solidFill>
                <a:latin typeface="Calibri"/>
                <a:ea typeface="Calibri"/>
                <a:cs typeface="Calibri"/>
              </a:rPr>
              <a:t>Grönt i diagrammet anger hur stor andel av gruppen som uppnår dessa värden. Rött anger hur stor andel som inte äter varken frukt eller grönsaker dagligen; fisk eller skaldjur mer sällan än en gång i veckan respektive sötad dryck såsom saft eller läsk mer än en gång i veckan.</a:t>
            </a:r>
          </a:p>
        </p:txBody>
      </p:sp>
      <p:sp>
        <p:nvSpPr>
          <p:cNvPr id="8" name="TextBox8"/>
          <p:cNvSpPr txBox="1">
            <a:spLocks noChangeArrowheads="1"/>
          </p:cNvSpPr>
          <p:nvPr/>
        </p:nvSpPr>
        <p:spPr bwMode="white">
          <a:xfrm>
            <a:off x="1981328" y="1099327"/>
            <a:ext cx="8123385" cy="307777"/>
          </a:xfrm>
          <a:prstGeom prst="rect">
            <a:avLst/>
          </a:prstGeom>
          <a:ln>
            <a:headEnd type="none"/>
            <a:tailEnd type="none"/>
          </a:ln>
        </p:spPr>
        <p:txBody>
          <a:bodyPr wrap="square" lIns="0" tIns="0" rIns="0" bIns="0" anchor="t">
            <a:spAutoFit/>
          </a:bodyPr>
          <a:lstStyle/>
          <a:p>
            <a:pPr algn="ctr"/>
            <a:r>
              <a:rPr sz="2000" b="1">
                <a:solidFill>
                  <a:srgbClr val="000000"/>
                </a:solidFill>
                <a:latin typeface="Calibri"/>
                <a:ea typeface="Calibri"/>
                <a:cs typeface="Calibri"/>
              </a:rPr>
              <a:t>Kost</a:t>
            </a:r>
          </a:p>
        </p:txBody>
      </p:sp>
      <p:graphicFrame>
        <p:nvGraphicFramePr>
          <p:cNvPr id="9" name="Table 9"/>
          <p:cNvGraphicFramePr/>
          <p:nvPr/>
        </p:nvGraphicFramePr>
        <p:xfrm>
          <a:off x="8703031" y="1445555"/>
          <a:ext cx="838326" cy="201198"/>
        </p:xfrm>
        <a:graphic>
          <a:graphicData uri="http://schemas.openxmlformats.org/drawingml/2006/table">
            <a:tbl>
              <a:tblPr>
                <a:tableStyleId>{2D5ABB26-0587-4C30-8999-92F81FD0307C}</a:tableStyleId>
              </a:tblPr>
              <a:tblGrid>
                <a:gridCol w="838326">
                  <a:extLst>
                    <a:ext uri="{9D8B030D-6E8A-4147-A177-3AD203B41FA5}">
                      <a16:colId xmlns:a16="http://schemas.microsoft.com/office/drawing/2014/main" val="20000"/>
                    </a:ext>
                  </a:extLst>
                </a:gridCol>
              </a:tblGrid>
              <a:tr h="201198">
                <a:tc>
                  <a:txBody>
                    <a:bodyPr/>
                    <a:lstStyle/>
                    <a:p>
                      <a:pPr algn="r" defTabSz="914400"/>
                      <a:r>
                        <a:rPr sz="800" b="0" i="0" u="none">
                          <a:solidFill>
                            <a:srgbClr val="000000"/>
                          </a:solidFill>
                          <a:latin typeface="Segoe UI"/>
                          <a:ea typeface="Segoe UI"/>
                          <a:cs typeface="Segoe UI"/>
                        </a:rPr>
                        <a:t>7 svar</a:t>
                      </a:r>
                      <a:endParaRPr/>
                    </a:p>
                  </a:txBody>
                  <a:tcPr marL="0" marR="0" marT="0" marB="0" horzOverflow="overflow">
                    <a:no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lum/>
          </a:blip>
          <a:srcRect/>
          <a:stretch>
            <a:fillRect/>
          </a:stretch>
        </p:blipFill>
        <p:spPr bwMode="white">
          <a:xfrm>
            <a:off x="1143000" y="0"/>
            <a:ext cx="9906000" cy="6858000"/>
          </a:xfrm>
          <a:prstGeom prst="rect">
            <a:avLst/>
          </a:prstGeom>
          <a:ln>
            <a:headEnd type="none"/>
            <a:tailEnd type="none"/>
          </a:ln>
        </p:spPr>
      </p:pic>
      <p:sp>
        <p:nvSpPr>
          <p:cNvPr id="3" name="TextBox3"/>
          <p:cNvSpPr txBox="1">
            <a:spLocks noChangeArrowheads="1"/>
          </p:cNvSpPr>
          <p:nvPr/>
        </p:nvSpPr>
        <p:spPr bwMode="white">
          <a:xfrm>
            <a:off x="1473051" y="6600997"/>
            <a:ext cx="9142381" cy="218008"/>
          </a:xfrm>
          <a:prstGeom prst="rect">
            <a:avLst/>
          </a:prstGeom>
          <a:ln>
            <a:headEnd type="none"/>
            <a:tailEnd type="none"/>
          </a:ln>
        </p:spPr>
        <p:txBody>
          <a:bodyPr wrap="square" lIns="0" tIns="63500" rIns="0" bIns="0" anchor="t">
            <a:spAutoFit/>
          </a:bodyPr>
          <a:lstStyle/>
          <a:p>
            <a:pPr algn="ctr"/>
            <a:r>
              <a:rPr sz="1000">
                <a:solidFill>
                  <a:srgbClr val="000000"/>
                </a:solidFill>
                <a:latin typeface="Calibri"/>
                <a:ea typeface="Calibri"/>
                <a:cs typeface="Calibri"/>
              </a:rPr>
              <a:t> </a:t>
            </a:r>
          </a:p>
        </p:txBody>
      </p:sp>
      <p:pic>
        <p:nvPicPr>
          <p:cNvPr id="4" name="Picture 4"/>
          <p:cNvPicPr>
            <a:picLocks noChangeAspect="1"/>
          </p:cNvPicPr>
          <p:nvPr/>
        </p:nvPicPr>
        <p:blipFill>
          <a:blip r:embed="rId3">
            <a:lum/>
          </a:blip>
          <a:srcRect/>
          <a:stretch>
            <a:fillRect/>
          </a:stretch>
        </p:blipFill>
        <p:spPr bwMode="white">
          <a:xfrm>
            <a:off x="1554771" y="1728908"/>
            <a:ext cx="4235345" cy="4149378"/>
          </a:xfrm>
          <a:prstGeom prst="rect">
            <a:avLst/>
          </a:prstGeom>
          <a:ln>
            <a:headEnd type="none"/>
            <a:tailEnd type="none"/>
          </a:ln>
        </p:spPr>
      </p:pic>
      <p:graphicFrame>
        <p:nvGraphicFramePr>
          <p:cNvPr id="5" name="Table 5"/>
          <p:cNvGraphicFramePr/>
          <p:nvPr/>
        </p:nvGraphicFramePr>
        <p:xfrm>
          <a:off x="4988405" y="2311127"/>
          <a:ext cx="838326" cy="201198"/>
        </p:xfrm>
        <a:graphic>
          <a:graphicData uri="http://schemas.openxmlformats.org/drawingml/2006/table">
            <a:tbl>
              <a:tblPr>
                <a:tableStyleId>{2D5ABB26-0587-4C30-8999-92F81FD0307C}</a:tableStyleId>
              </a:tblPr>
              <a:tblGrid>
                <a:gridCol w="838326">
                  <a:extLst>
                    <a:ext uri="{9D8B030D-6E8A-4147-A177-3AD203B41FA5}">
                      <a16:colId xmlns:a16="http://schemas.microsoft.com/office/drawing/2014/main" val="20000"/>
                    </a:ext>
                  </a:extLst>
                </a:gridCol>
              </a:tblGrid>
              <a:tr h="201198">
                <a:tc>
                  <a:txBody>
                    <a:bodyPr/>
                    <a:lstStyle/>
                    <a:p>
                      <a:pPr algn="r" defTabSz="914400"/>
                      <a:r>
                        <a:rPr sz="800" b="0" i="0" u="none">
                          <a:solidFill>
                            <a:srgbClr val="000000"/>
                          </a:solidFill>
                          <a:latin typeface="Segoe UI"/>
                          <a:ea typeface="Segoe UI"/>
                          <a:cs typeface="Segoe UI"/>
                        </a:rPr>
                        <a:t>7 svar</a:t>
                      </a:r>
                      <a:endParaRPr/>
                    </a:p>
                  </a:txBody>
                  <a:tcPr marL="0" marR="0" marT="0" marB="0" horzOverflow="overflow">
                    <a:noFill/>
                  </a:tcPr>
                </a:tc>
                <a:extLst>
                  <a:ext uri="{0D108BD9-81ED-4DB2-BD59-A6C34878D82A}">
                    <a16:rowId xmlns:a16="http://schemas.microsoft.com/office/drawing/2014/main" val="10000"/>
                  </a:ext>
                </a:extLst>
              </a:tr>
            </a:tbl>
          </a:graphicData>
        </a:graphic>
      </p:graphicFrame>
      <p:pic>
        <p:nvPicPr>
          <p:cNvPr id="6" name="Picture 6"/>
          <p:cNvPicPr>
            <a:picLocks noChangeAspect="1"/>
          </p:cNvPicPr>
          <p:nvPr/>
        </p:nvPicPr>
        <p:blipFill>
          <a:blip r:embed="rId4">
            <a:lum/>
          </a:blip>
          <a:srcRect/>
          <a:stretch>
            <a:fillRect/>
          </a:stretch>
        </p:blipFill>
        <p:spPr bwMode="white">
          <a:xfrm>
            <a:off x="6378357" y="1728908"/>
            <a:ext cx="4235345" cy="4149378"/>
          </a:xfrm>
          <a:prstGeom prst="rect">
            <a:avLst/>
          </a:prstGeom>
          <a:ln>
            <a:headEnd type="none"/>
            <a:tailEnd type="none"/>
          </a:ln>
        </p:spPr>
      </p:pic>
      <p:graphicFrame>
        <p:nvGraphicFramePr>
          <p:cNvPr id="7" name="Table 7"/>
          <p:cNvGraphicFramePr/>
          <p:nvPr/>
        </p:nvGraphicFramePr>
        <p:xfrm>
          <a:off x="9587465" y="2311127"/>
          <a:ext cx="838326" cy="201198"/>
        </p:xfrm>
        <a:graphic>
          <a:graphicData uri="http://schemas.openxmlformats.org/drawingml/2006/table">
            <a:tbl>
              <a:tblPr>
                <a:tableStyleId>{2D5ABB26-0587-4C30-8999-92F81FD0307C}</a:tableStyleId>
              </a:tblPr>
              <a:tblGrid>
                <a:gridCol w="838326">
                  <a:extLst>
                    <a:ext uri="{9D8B030D-6E8A-4147-A177-3AD203B41FA5}">
                      <a16:colId xmlns:a16="http://schemas.microsoft.com/office/drawing/2014/main" val="20000"/>
                    </a:ext>
                  </a:extLst>
                </a:gridCol>
              </a:tblGrid>
              <a:tr h="201198">
                <a:tc>
                  <a:txBody>
                    <a:bodyPr/>
                    <a:lstStyle/>
                    <a:p>
                      <a:pPr algn="r" defTabSz="914400"/>
                      <a:r>
                        <a:rPr sz="800" b="0" i="0" u="none">
                          <a:solidFill>
                            <a:srgbClr val="000000"/>
                          </a:solidFill>
                          <a:latin typeface="Segoe UI"/>
                          <a:ea typeface="Segoe UI"/>
                          <a:cs typeface="Segoe UI"/>
                        </a:rPr>
                        <a:t>7 svar</a:t>
                      </a:r>
                      <a:endParaRPr/>
                    </a:p>
                  </a:txBody>
                  <a:tcPr marL="0" marR="0" marT="0" marB="0" horzOverflow="overflow">
                    <a:noFill/>
                  </a:tcPr>
                </a:tc>
                <a:extLst>
                  <a:ext uri="{0D108BD9-81ED-4DB2-BD59-A6C34878D82A}">
                    <a16:rowId xmlns:a16="http://schemas.microsoft.com/office/drawing/2014/main" val="10000"/>
                  </a:ext>
                </a:extLst>
              </a:tr>
            </a:tbl>
          </a:graphicData>
        </a:graphic>
      </p:graphicFrame>
      <p:sp>
        <p:nvSpPr>
          <p:cNvPr id="8" name="TextBox8"/>
          <p:cNvSpPr txBox="1">
            <a:spLocks noChangeArrowheads="1"/>
          </p:cNvSpPr>
          <p:nvPr/>
        </p:nvSpPr>
        <p:spPr bwMode="white">
          <a:xfrm>
            <a:off x="1981328" y="1099327"/>
            <a:ext cx="8123385" cy="307777"/>
          </a:xfrm>
          <a:prstGeom prst="rect">
            <a:avLst/>
          </a:prstGeom>
          <a:ln>
            <a:headEnd type="none"/>
            <a:tailEnd type="none"/>
          </a:ln>
        </p:spPr>
        <p:txBody>
          <a:bodyPr wrap="square" lIns="0" tIns="0" rIns="0" bIns="0" anchor="t">
            <a:spAutoFit/>
          </a:bodyPr>
          <a:lstStyle/>
          <a:p>
            <a:pPr algn="ctr"/>
            <a:r>
              <a:rPr sz="2000" b="1">
                <a:solidFill>
                  <a:srgbClr val="000000"/>
                </a:solidFill>
                <a:latin typeface="Calibri"/>
                <a:ea typeface="Calibri"/>
                <a:cs typeface="Calibri"/>
              </a:rPr>
              <a:t>Tobak</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lum/>
          </a:blip>
          <a:srcRect/>
          <a:stretch>
            <a:fillRect/>
          </a:stretch>
        </p:blipFill>
        <p:spPr bwMode="white">
          <a:xfrm>
            <a:off x="1143000" y="0"/>
            <a:ext cx="9906000" cy="6858000"/>
          </a:xfrm>
          <a:prstGeom prst="rect">
            <a:avLst/>
          </a:prstGeom>
          <a:ln>
            <a:headEnd type="none"/>
            <a:tailEnd type="none"/>
          </a:ln>
        </p:spPr>
      </p:pic>
      <p:sp>
        <p:nvSpPr>
          <p:cNvPr id="3" name="TextBox3"/>
          <p:cNvSpPr txBox="1">
            <a:spLocks noChangeArrowheads="1"/>
          </p:cNvSpPr>
          <p:nvPr/>
        </p:nvSpPr>
        <p:spPr bwMode="white">
          <a:xfrm>
            <a:off x="1473051" y="6600997"/>
            <a:ext cx="9142381" cy="218008"/>
          </a:xfrm>
          <a:prstGeom prst="rect">
            <a:avLst/>
          </a:prstGeom>
          <a:ln>
            <a:headEnd type="none"/>
            <a:tailEnd type="none"/>
          </a:ln>
        </p:spPr>
        <p:txBody>
          <a:bodyPr wrap="square" lIns="0" tIns="63500" rIns="0" bIns="0" anchor="t">
            <a:spAutoFit/>
          </a:bodyPr>
          <a:lstStyle/>
          <a:p>
            <a:pPr algn="ctr"/>
            <a:r>
              <a:rPr sz="1000">
                <a:solidFill>
                  <a:srgbClr val="000000"/>
                </a:solidFill>
                <a:latin typeface="Calibri"/>
                <a:ea typeface="Calibri"/>
                <a:cs typeface="Calibri"/>
              </a:rPr>
              <a:t> </a:t>
            </a:r>
          </a:p>
        </p:txBody>
      </p:sp>
      <p:pic>
        <p:nvPicPr>
          <p:cNvPr id="4" name="Picture 4"/>
          <p:cNvPicPr>
            <a:picLocks noChangeAspect="1"/>
          </p:cNvPicPr>
          <p:nvPr/>
        </p:nvPicPr>
        <p:blipFill>
          <a:blip r:embed="rId3">
            <a:lum/>
          </a:blip>
          <a:srcRect/>
          <a:stretch>
            <a:fillRect/>
          </a:stretch>
        </p:blipFill>
        <p:spPr bwMode="white">
          <a:xfrm>
            <a:off x="1672418" y="1556017"/>
            <a:ext cx="4705938" cy="4610420"/>
          </a:xfrm>
          <a:prstGeom prst="rect">
            <a:avLst/>
          </a:prstGeom>
          <a:ln>
            <a:headEnd type="none"/>
            <a:tailEnd type="none"/>
          </a:ln>
        </p:spPr>
      </p:pic>
      <p:sp>
        <p:nvSpPr>
          <p:cNvPr id="5" name="TextBox5"/>
          <p:cNvSpPr txBox="1">
            <a:spLocks noChangeArrowheads="1"/>
          </p:cNvSpPr>
          <p:nvPr/>
        </p:nvSpPr>
        <p:spPr bwMode="white">
          <a:xfrm>
            <a:off x="6698311" y="1791784"/>
            <a:ext cx="3562888" cy="3638338"/>
          </a:xfrm>
          <a:prstGeom prst="rect">
            <a:avLst/>
          </a:prstGeom>
          <a:ln>
            <a:headEnd type="none"/>
            <a:tailEnd type="none"/>
          </a:ln>
        </p:spPr>
        <p:txBody>
          <a:bodyPr wrap="square" lIns="50300" rIns="50300">
            <a:spAutoFit/>
          </a:bodyPr>
          <a:lstStyle/>
          <a:p>
            <a:r>
              <a:rPr sz="1100">
                <a:solidFill>
                  <a:srgbClr val="000000"/>
                </a:solidFill>
                <a:latin typeface="Calibri"/>
                <a:ea typeface="Calibri"/>
                <a:cs typeface="Calibri"/>
              </a:rPr>
              <a:t>Diagrammet visar hur stor andel som har ett skadligt eller riskabelt bruk av alkohol. Begreppet riskbruk syftar på att man nyttjar alkohol i en mängd som utgör risk för ohälsa.
Enligt statistik från Folkhälsomyndigheten och självrapporterade data i den nationella folkhälsoenkäten från 2021 är 17% av landets yrkesarbetande riskkonsumenter av alkohol, 13% dricker inte alls alkohol och 70% dricker alkohol utan att nå riskabla nivåer.
Forskning visar att en hög alkoholkonsumtion ökar risken för både sjukfrånvaro och sjuknärvaro men även för olyckor och arbetsrelaterade skador. Det är därför att rekommendera att diskutera alkoholfrågor i arbetsgruppen, utifrån en arbetsmiljö- och säkerhetsaspekt.
Flera vetenskapliga studier framhåller att arbetsplatsen är en central arena för att förebygga alkoholrelaterade problem. Läs gärna mer i skriften ”Riktlinjer vid alkoholproblem på arbetsplatsen” på Myndigheten för arbetsmiljökunskaps hemsida: http://mynak.se/</a:t>
            </a:r>
          </a:p>
        </p:txBody>
      </p:sp>
      <p:sp>
        <p:nvSpPr>
          <p:cNvPr id="6" name="TextBox6"/>
          <p:cNvSpPr txBox="1">
            <a:spLocks noChangeArrowheads="1"/>
          </p:cNvSpPr>
          <p:nvPr/>
        </p:nvSpPr>
        <p:spPr bwMode="white">
          <a:xfrm>
            <a:off x="1981328" y="1099327"/>
            <a:ext cx="8123385" cy="307777"/>
          </a:xfrm>
          <a:prstGeom prst="rect">
            <a:avLst/>
          </a:prstGeom>
          <a:ln>
            <a:headEnd type="none"/>
            <a:tailEnd type="none"/>
          </a:ln>
        </p:spPr>
        <p:txBody>
          <a:bodyPr wrap="square" lIns="0" tIns="0" rIns="0" bIns="0" anchor="t">
            <a:spAutoFit/>
          </a:bodyPr>
          <a:lstStyle/>
          <a:p>
            <a:pPr algn="ctr"/>
            <a:r>
              <a:rPr sz="2000" b="1">
                <a:solidFill>
                  <a:srgbClr val="000000"/>
                </a:solidFill>
                <a:latin typeface="Calibri"/>
                <a:ea typeface="Calibri"/>
                <a:cs typeface="Calibri"/>
              </a:rPr>
              <a:t>Alkohol</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lum/>
          </a:blip>
          <a:srcRect/>
          <a:stretch>
            <a:fillRect/>
          </a:stretch>
        </p:blipFill>
        <p:spPr bwMode="white">
          <a:xfrm>
            <a:off x="1143000" y="0"/>
            <a:ext cx="9906000" cy="6858000"/>
          </a:xfrm>
          <a:prstGeom prst="rect">
            <a:avLst/>
          </a:prstGeom>
          <a:ln>
            <a:headEnd type="none"/>
            <a:tailEnd type="none"/>
          </a:ln>
        </p:spPr>
      </p:pic>
      <p:sp>
        <p:nvSpPr>
          <p:cNvPr id="3" name="TextBox3"/>
          <p:cNvSpPr txBox="1">
            <a:spLocks noChangeArrowheads="1"/>
          </p:cNvSpPr>
          <p:nvPr/>
        </p:nvSpPr>
        <p:spPr bwMode="white">
          <a:xfrm>
            <a:off x="1473051" y="6600997"/>
            <a:ext cx="9142381" cy="218008"/>
          </a:xfrm>
          <a:prstGeom prst="rect">
            <a:avLst/>
          </a:prstGeom>
          <a:ln>
            <a:headEnd type="none"/>
            <a:tailEnd type="none"/>
          </a:ln>
        </p:spPr>
        <p:txBody>
          <a:bodyPr wrap="square" lIns="0" tIns="63500" rIns="0" bIns="0" anchor="t">
            <a:spAutoFit/>
          </a:bodyPr>
          <a:lstStyle/>
          <a:p>
            <a:pPr algn="ctr"/>
            <a:r>
              <a:rPr sz="1000">
                <a:solidFill>
                  <a:srgbClr val="000000"/>
                </a:solidFill>
                <a:latin typeface="Calibri"/>
                <a:ea typeface="Calibri"/>
                <a:cs typeface="Calibri"/>
              </a:rPr>
              <a:t> </a:t>
            </a:r>
          </a:p>
        </p:txBody>
      </p:sp>
      <p:sp>
        <p:nvSpPr>
          <p:cNvPr id="4" name="TextBox4"/>
          <p:cNvSpPr txBox="1">
            <a:spLocks noChangeArrowheads="1"/>
          </p:cNvSpPr>
          <p:nvPr/>
        </p:nvSpPr>
        <p:spPr bwMode="white">
          <a:xfrm>
            <a:off x="1981328" y="1676375"/>
            <a:ext cx="7712605" cy="323165"/>
          </a:xfrm>
          <a:prstGeom prst="rect">
            <a:avLst/>
          </a:prstGeom>
          <a:ln>
            <a:headEnd type="none"/>
            <a:tailEnd type="none"/>
          </a:ln>
        </p:spPr>
        <p:txBody>
          <a:bodyPr wrap="square" lIns="0" tIns="0" rIns="0" bIns="0" anchor="t">
            <a:spAutoFit/>
          </a:bodyPr>
          <a:lstStyle/>
          <a:p>
            <a:r>
              <a:rPr sz="2100" b="1">
                <a:solidFill>
                  <a:srgbClr val="000000"/>
                </a:solidFill>
                <a:latin typeface="Calibri"/>
                <a:ea typeface="Calibri"/>
                <a:cs typeface="Calibri"/>
              </a:rPr>
              <a:t>Fritext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lum/>
          </a:blip>
          <a:srcRect/>
          <a:stretch>
            <a:fillRect/>
          </a:stretch>
        </p:blipFill>
        <p:spPr bwMode="white">
          <a:xfrm>
            <a:off x="1143000" y="0"/>
            <a:ext cx="9906000" cy="6858000"/>
          </a:xfrm>
          <a:prstGeom prst="rect">
            <a:avLst/>
          </a:prstGeom>
          <a:ln>
            <a:headEnd type="none"/>
            <a:tailEnd type="none"/>
          </a:ln>
        </p:spPr>
      </p:pic>
      <p:sp>
        <p:nvSpPr>
          <p:cNvPr id="3" name="TextBox3"/>
          <p:cNvSpPr txBox="1">
            <a:spLocks noChangeArrowheads="1"/>
          </p:cNvSpPr>
          <p:nvPr/>
        </p:nvSpPr>
        <p:spPr bwMode="white">
          <a:xfrm>
            <a:off x="1473051" y="6600997"/>
            <a:ext cx="9142381" cy="218008"/>
          </a:xfrm>
          <a:prstGeom prst="rect">
            <a:avLst/>
          </a:prstGeom>
          <a:ln>
            <a:headEnd type="none"/>
            <a:tailEnd type="none"/>
          </a:ln>
        </p:spPr>
        <p:txBody>
          <a:bodyPr wrap="square" lIns="0" tIns="63500" rIns="0" bIns="0" anchor="t">
            <a:spAutoFit/>
          </a:bodyPr>
          <a:lstStyle/>
          <a:p>
            <a:pPr algn="ctr"/>
            <a:r>
              <a:rPr sz="1000">
                <a:solidFill>
                  <a:srgbClr val="000000"/>
                </a:solidFill>
                <a:latin typeface="Calibri"/>
                <a:ea typeface="Calibri"/>
                <a:cs typeface="Calibri"/>
              </a:rPr>
              <a:t> </a:t>
            </a:r>
          </a:p>
        </p:txBody>
      </p:sp>
      <p:graphicFrame>
        <p:nvGraphicFramePr>
          <p:cNvPr id="4" name="Table 4"/>
          <p:cNvGraphicFramePr/>
          <p:nvPr/>
        </p:nvGraphicFramePr>
        <p:xfrm>
          <a:off x="1478331" y="1751823"/>
          <a:ext cx="4543730" cy="1077968"/>
        </p:xfrm>
        <a:graphic>
          <a:graphicData uri="http://schemas.openxmlformats.org/drawingml/2006/table">
            <a:tbl>
              <a:tblPr>
                <a:tableStyleId>{2D5ABB26-0587-4C30-8999-92F81FD0307C}</a:tableStyleId>
              </a:tblPr>
              <a:tblGrid>
                <a:gridCol w="1425155">
                  <a:extLst>
                    <a:ext uri="{9D8B030D-6E8A-4147-A177-3AD203B41FA5}">
                      <a16:colId xmlns:a16="http://schemas.microsoft.com/office/drawing/2014/main" val="20000"/>
                    </a:ext>
                  </a:extLst>
                </a:gridCol>
                <a:gridCol w="3118575">
                  <a:extLst>
                    <a:ext uri="{9D8B030D-6E8A-4147-A177-3AD203B41FA5}">
                      <a16:colId xmlns:a16="http://schemas.microsoft.com/office/drawing/2014/main" val="20001"/>
                    </a:ext>
                  </a:extLst>
                </a:gridCol>
              </a:tblGrid>
              <a:tr h="269492">
                <a:tc>
                  <a:txBody>
                    <a:bodyPr/>
                    <a:lstStyle/>
                    <a:p>
                      <a:pPr algn="l" defTabSz="914400"/>
                      <a:r>
                        <a:rPr sz="1100" b="0" i="0" u="none">
                          <a:solidFill>
                            <a:srgbClr val="000000"/>
                          </a:solidFill>
                          <a:latin typeface="Calibri"/>
                          <a:ea typeface="Calibri"/>
                          <a:cs typeface="Calibri"/>
                        </a:rPr>
                        <a:t>Organisation:</a:t>
                      </a:r>
                      <a:endParaRPr/>
                    </a:p>
                  </a:txBody>
                  <a:tcPr marL="25400" marR="25400" marT="0" marB="0" horzOverflow="overflow">
                    <a:noFill/>
                  </a:tcPr>
                </a:tc>
                <a:tc>
                  <a:txBody>
                    <a:bodyPr/>
                    <a:lstStyle/>
                    <a:p>
                      <a:pPr algn="l" defTabSz="914400"/>
                      <a:r>
                        <a:rPr sz="1100" b="0" i="0" u="none">
                          <a:solidFill>
                            <a:srgbClr val="000000"/>
                          </a:solidFill>
                          <a:latin typeface="Calibri"/>
                          <a:ea typeface="Calibri"/>
                          <a:cs typeface="Calibri"/>
                        </a:rPr>
                        <a:t>Alla</a:t>
                      </a:r>
                      <a:endParaRPr/>
                    </a:p>
                  </a:txBody>
                  <a:tcPr marL="25400" marR="25400" marT="0" marB="0" horzOverflow="overflow">
                    <a:noFill/>
                  </a:tcPr>
                </a:tc>
                <a:extLst>
                  <a:ext uri="{0D108BD9-81ED-4DB2-BD59-A6C34878D82A}">
                    <a16:rowId xmlns:a16="http://schemas.microsoft.com/office/drawing/2014/main" val="10000"/>
                  </a:ext>
                </a:extLst>
              </a:tr>
              <a:tr h="269492">
                <a:tc>
                  <a:txBody>
                    <a:bodyPr/>
                    <a:lstStyle/>
                    <a:p>
                      <a:pPr algn="l" defTabSz="914400"/>
                      <a:r>
                        <a:rPr sz="1100" b="0" i="0" u="none">
                          <a:solidFill>
                            <a:srgbClr val="000000"/>
                          </a:solidFill>
                          <a:latin typeface="Calibri"/>
                          <a:ea typeface="Calibri"/>
                          <a:cs typeface="Calibri"/>
                        </a:rPr>
                        <a:t>Antal:</a:t>
                      </a:r>
                      <a:endParaRPr/>
                    </a:p>
                  </a:txBody>
                  <a:tcPr marL="25400" marR="25400" marT="0" marB="0" horzOverflow="overflow">
                    <a:noFill/>
                  </a:tcPr>
                </a:tc>
                <a:tc>
                  <a:txBody>
                    <a:bodyPr/>
                    <a:lstStyle/>
                    <a:p>
                      <a:pPr algn="l" defTabSz="914400"/>
                      <a:r>
                        <a:rPr sz="1100" b="0" i="0" u="none">
                          <a:solidFill>
                            <a:srgbClr val="000000"/>
                          </a:solidFill>
                          <a:latin typeface="Calibri"/>
                          <a:ea typeface="Calibri"/>
                          <a:cs typeface="Calibri"/>
                        </a:rPr>
                        <a:t>5</a:t>
                      </a:r>
                      <a:endParaRPr/>
                    </a:p>
                  </a:txBody>
                  <a:tcPr marL="25400" marR="25400" marT="0" marB="0" horzOverflow="overflow">
                    <a:noFill/>
                  </a:tcPr>
                </a:tc>
                <a:extLst>
                  <a:ext uri="{0D108BD9-81ED-4DB2-BD59-A6C34878D82A}">
                    <a16:rowId xmlns:a16="http://schemas.microsoft.com/office/drawing/2014/main" val="10001"/>
                  </a:ext>
                </a:extLst>
              </a:tr>
              <a:tr h="269492">
                <a:tc>
                  <a:txBody>
                    <a:bodyPr/>
                    <a:lstStyle/>
                    <a:p>
                      <a:pPr algn="l" defTabSz="914400"/>
                      <a:r>
                        <a:rPr sz="1100" b="0" i="0" u="none">
                          <a:solidFill>
                            <a:srgbClr val="000000"/>
                          </a:solidFill>
                          <a:latin typeface="Calibri"/>
                          <a:ea typeface="Calibri"/>
                          <a:cs typeface="Calibri"/>
                        </a:rPr>
                        <a:t>Datum:</a:t>
                      </a:r>
                      <a:endParaRPr/>
                    </a:p>
                  </a:txBody>
                  <a:tcPr marL="25400" marR="25400" marT="0" marB="0" horzOverflow="overflow">
                    <a:noFill/>
                  </a:tcPr>
                </a:tc>
                <a:tc>
                  <a:txBody>
                    <a:bodyPr/>
                    <a:lstStyle/>
                    <a:p>
                      <a:pPr algn="l" defTabSz="914400"/>
                      <a:r>
                        <a:rPr sz="1100" b="0" i="0" u="none">
                          <a:solidFill>
                            <a:srgbClr val="000000"/>
                          </a:solidFill>
                          <a:latin typeface="Calibri"/>
                          <a:ea typeface="Calibri"/>
                          <a:cs typeface="Calibri"/>
                        </a:rPr>
                        <a:t>2022-04-06 - 2022-04-06</a:t>
                      </a:r>
                      <a:endParaRPr/>
                    </a:p>
                  </a:txBody>
                  <a:tcPr marL="25400" marR="25400" marT="0" marB="0" horzOverflow="overflow">
                    <a:noFill/>
                  </a:tcPr>
                </a:tc>
                <a:extLst>
                  <a:ext uri="{0D108BD9-81ED-4DB2-BD59-A6C34878D82A}">
                    <a16:rowId xmlns:a16="http://schemas.microsoft.com/office/drawing/2014/main" val="10002"/>
                  </a:ext>
                </a:extLst>
              </a:tr>
              <a:tr h="269492">
                <a:tc>
                  <a:txBody>
                    <a:bodyPr/>
                    <a:lstStyle/>
                    <a:p>
                      <a:pPr algn="l" defTabSz="914400"/>
                      <a:r>
                        <a:rPr sz="1100" b="0" i="0" u="none">
                          <a:solidFill>
                            <a:srgbClr val="000000"/>
                          </a:solidFill>
                          <a:latin typeface="Calibri"/>
                          <a:ea typeface="Calibri"/>
                          <a:cs typeface="Calibri"/>
                        </a:rPr>
                        <a:t>Urval:</a:t>
                      </a:r>
                      <a:endParaRPr/>
                    </a:p>
                  </a:txBody>
                  <a:tcPr marL="25400" marR="25400" marT="0" marB="0" horzOverflow="overflow">
                    <a:noFill/>
                  </a:tcPr>
                </a:tc>
                <a:tc>
                  <a:txBody>
                    <a:bodyPr/>
                    <a:lstStyle/>
                    <a:p>
                      <a:pPr algn="l" defTabSz="914400"/>
                      <a:r>
                        <a:rPr sz="1100" b="0" i="0" u="none">
                          <a:solidFill>
                            <a:srgbClr val="000000"/>
                          </a:solidFill>
                          <a:latin typeface="Calibri"/>
                          <a:ea typeface="Calibri"/>
                          <a:cs typeface="Calibri"/>
                        </a:rPr>
                        <a:t> </a:t>
                      </a:r>
                      <a:endParaRPr/>
                    </a:p>
                  </a:txBody>
                  <a:tcPr marL="25400" marR="25400" marT="0" marB="0" horzOverflow="overflow">
                    <a:noFill/>
                  </a:tcPr>
                </a:tc>
                <a:extLst>
                  <a:ext uri="{0D108BD9-81ED-4DB2-BD59-A6C34878D82A}">
                    <a16:rowId xmlns:a16="http://schemas.microsoft.com/office/drawing/2014/main" val="10003"/>
                  </a:ext>
                </a:extLst>
              </a:tr>
            </a:tbl>
          </a:graphicData>
        </a:graphic>
      </p:graphicFrame>
      <p:sp>
        <p:nvSpPr>
          <p:cNvPr id="5" name="TextBox5"/>
          <p:cNvSpPr txBox="1">
            <a:spLocks noChangeArrowheads="1"/>
          </p:cNvSpPr>
          <p:nvPr/>
        </p:nvSpPr>
        <p:spPr bwMode="white">
          <a:xfrm>
            <a:off x="1478332" y="3012109"/>
            <a:ext cx="5801221" cy="169277"/>
          </a:xfrm>
          <a:prstGeom prst="rect">
            <a:avLst/>
          </a:prstGeom>
          <a:ln>
            <a:headEnd type="none"/>
            <a:tailEnd type="none"/>
          </a:ln>
        </p:spPr>
        <p:txBody>
          <a:bodyPr wrap="square" lIns="25400" tIns="0" rIns="25400" bIns="0" anchor="t">
            <a:spAutoFit/>
          </a:bodyPr>
          <a:lstStyle/>
          <a:p>
            <a:r>
              <a:rPr sz="1100">
                <a:solidFill>
                  <a:srgbClr val="000000"/>
                </a:solidFill>
                <a:latin typeface="Calibri"/>
                <a:ea typeface="Calibri"/>
                <a:cs typeface="Calibri"/>
              </a:rPr>
              <a:t> </a:t>
            </a:r>
          </a:p>
        </p:txBody>
      </p:sp>
      <p:sp>
        <p:nvSpPr>
          <p:cNvPr id="6" name="TextBox6"/>
          <p:cNvSpPr txBox="1">
            <a:spLocks noChangeArrowheads="1"/>
          </p:cNvSpPr>
          <p:nvPr/>
        </p:nvSpPr>
        <p:spPr bwMode="white">
          <a:xfrm>
            <a:off x="1981328" y="1099327"/>
            <a:ext cx="8123385" cy="307777"/>
          </a:xfrm>
          <a:prstGeom prst="rect">
            <a:avLst/>
          </a:prstGeom>
          <a:ln>
            <a:headEnd type="none"/>
            <a:tailEnd type="none"/>
          </a:ln>
        </p:spPr>
        <p:txBody>
          <a:bodyPr wrap="square" lIns="0" tIns="0" rIns="0" bIns="0" anchor="t">
            <a:spAutoFit/>
          </a:bodyPr>
          <a:lstStyle/>
          <a:p>
            <a:pPr algn="ctr"/>
            <a:r>
              <a:rPr sz="2000" b="1">
                <a:solidFill>
                  <a:srgbClr val="000000"/>
                </a:solidFill>
                <a:latin typeface="Calibri"/>
                <a:ea typeface="Calibri"/>
                <a:cs typeface="Calibri"/>
              </a:rPr>
              <a:t>Urval och rapport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lum/>
          </a:blip>
          <a:srcRect/>
          <a:stretch>
            <a:fillRect/>
          </a:stretch>
        </p:blipFill>
        <p:spPr bwMode="white">
          <a:xfrm>
            <a:off x="1143000" y="0"/>
            <a:ext cx="9906000" cy="6858000"/>
          </a:xfrm>
          <a:prstGeom prst="rect">
            <a:avLst/>
          </a:prstGeom>
          <a:ln>
            <a:headEnd type="none"/>
            <a:tailEnd type="none"/>
          </a:ln>
        </p:spPr>
      </p:pic>
      <p:sp>
        <p:nvSpPr>
          <p:cNvPr id="3" name="TextBox3"/>
          <p:cNvSpPr txBox="1">
            <a:spLocks noChangeArrowheads="1"/>
          </p:cNvSpPr>
          <p:nvPr/>
        </p:nvSpPr>
        <p:spPr bwMode="white">
          <a:xfrm>
            <a:off x="1473051" y="6600997"/>
            <a:ext cx="9142381" cy="218008"/>
          </a:xfrm>
          <a:prstGeom prst="rect">
            <a:avLst/>
          </a:prstGeom>
          <a:ln>
            <a:headEnd type="none"/>
            <a:tailEnd type="none"/>
          </a:ln>
        </p:spPr>
        <p:txBody>
          <a:bodyPr wrap="square" lIns="0" tIns="63500" rIns="0" bIns="0" anchor="t">
            <a:spAutoFit/>
          </a:bodyPr>
          <a:lstStyle/>
          <a:p>
            <a:pPr algn="ctr"/>
            <a:r>
              <a:rPr sz="1000">
                <a:solidFill>
                  <a:srgbClr val="000000"/>
                </a:solidFill>
                <a:latin typeface="Calibri"/>
                <a:ea typeface="Calibri"/>
                <a:cs typeface="Calibri"/>
              </a:rPr>
              <a:t> </a:t>
            </a:r>
          </a:p>
        </p:txBody>
      </p:sp>
      <p:pic>
        <p:nvPicPr>
          <p:cNvPr id="4" name="Picture 4"/>
          <p:cNvPicPr>
            <a:picLocks noChangeAspect="1"/>
          </p:cNvPicPr>
          <p:nvPr/>
        </p:nvPicPr>
        <p:blipFill>
          <a:blip r:embed="rId4">
            <a:lum/>
          </a:blip>
          <a:srcRect/>
          <a:stretch>
            <a:fillRect/>
          </a:stretch>
        </p:blipFill>
        <p:spPr bwMode="white">
          <a:xfrm>
            <a:off x="2260660" y="1844168"/>
            <a:ext cx="7647150" cy="3745966"/>
          </a:xfrm>
          <a:prstGeom prst="rect">
            <a:avLst/>
          </a:prstGeom>
          <a:ln>
            <a:headEnd type="none"/>
            <a:tailEnd type="none"/>
          </a:ln>
        </p:spPr>
      </p:pic>
      <p:sp>
        <p:nvSpPr>
          <p:cNvPr id="5" name="TextBox5"/>
          <p:cNvSpPr txBox="1">
            <a:spLocks noChangeArrowheads="1"/>
          </p:cNvSpPr>
          <p:nvPr/>
        </p:nvSpPr>
        <p:spPr bwMode="white">
          <a:xfrm>
            <a:off x="1981328" y="1318435"/>
            <a:ext cx="8123385" cy="200055"/>
          </a:xfrm>
          <a:prstGeom prst="rect">
            <a:avLst/>
          </a:prstGeom>
          <a:ln>
            <a:headEnd type="none"/>
            <a:tailEnd type="none"/>
          </a:ln>
        </p:spPr>
        <p:txBody>
          <a:bodyPr wrap="square" lIns="0" tIns="0" rIns="0" bIns="0" anchor="b">
            <a:spAutoFit/>
          </a:bodyPr>
          <a:lstStyle/>
          <a:p>
            <a:pPr algn="ctr"/>
            <a:r>
              <a:rPr sz="1300" b="1">
                <a:solidFill>
                  <a:srgbClr val="000000"/>
                </a:solidFill>
                <a:latin typeface="Calibri"/>
                <a:ea typeface="Calibri"/>
                <a:cs typeface="Calibri"/>
              </a:rPr>
              <a:t>Ålders- och könsfördelning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lum/>
          </a:blip>
          <a:srcRect/>
          <a:stretch>
            <a:fillRect/>
          </a:stretch>
        </p:blipFill>
        <p:spPr bwMode="white">
          <a:xfrm>
            <a:off x="1143000" y="0"/>
            <a:ext cx="9906000" cy="6858000"/>
          </a:xfrm>
          <a:prstGeom prst="rect">
            <a:avLst/>
          </a:prstGeom>
          <a:ln>
            <a:headEnd type="none"/>
            <a:tailEnd type="none"/>
          </a:ln>
        </p:spPr>
      </p:pic>
      <p:sp>
        <p:nvSpPr>
          <p:cNvPr id="3" name="TextBox3"/>
          <p:cNvSpPr txBox="1">
            <a:spLocks noChangeArrowheads="1"/>
          </p:cNvSpPr>
          <p:nvPr/>
        </p:nvSpPr>
        <p:spPr bwMode="white">
          <a:xfrm>
            <a:off x="1473051" y="6600997"/>
            <a:ext cx="9142381" cy="218008"/>
          </a:xfrm>
          <a:prstGeom prst="rect">
            <a:avLst/>
          </a:prstGeom>
          <a:ln>
            <a:headEnd type="none"/>
            <a:tailEnd type="none"/>
          </a:ln>
        </p:spPr>
        <p:txBody>
          <a:bodyPr wrap="square" lIns="0" tIns="63500" rIns="0" bIns="0" anchor="t">
            <a:spAutoFit/>
          </a:bodyPr>
          <a:lstStyle/>
          <a:p>
            <a:pPr algn="ctr"/>
            <a:r>
              <a:rPr sz="1000">
                <a:solidFill>
                  <a:srgbClr val="000000"/>
                </a:solidFill>
                <a:latin typeface="Calibri"/>
                <a:ea typeface="Calibri"/>
                <a:cs typeface="Calibri"/>
              </a:rPr>
              <a:t> </a:t>
            </a:r>
          </a:p>
        </p:txBody>
      </p:sp>
      <p:sp>
        <p:nvSpPr>
          <p:cNvPr id="4" name="TextBox4"/>
          <p:cNvSpPr txBox="1">
            <a:spLocks noChangeArrowheads="1"/>
          </p:cNvSpPr>
          <p:nvPr/>
        </p:nvSpPr>
        <p:spPr bwMode="white">
          <a:xfrm>
            <a:off x="1981328" y="1330146"/>
            <a:ext cx="7964103" cy="200055"/>
          </a:xfrm>
          <a:prstGeom prst="rect">
            <a:avLst/>
          </a:prstGeom>
          <a:ln>
            <a:headEnd type="none"/>
            <a:tailEnd type="none"/>
          </a:ln>
        </p:spPr>
        <p:txBody>
          <a:bodyPr wrap="square" lIns="0" tIns="0" rIns="0" bIns="0" anchor="t">
            <a:spAutoFit/>
          </a:bodyPr>
          <a:lstStyle/>
          <a:p>
            <a:r>
              <a:rPr sz="1300" b="1">
                <a:solidFill>
                  <a:srgbClr val="000000"/>
                </a:solidFill>
                <a:latin typeface="Calibri"/>
                <a:ea typeface="Calibri"/>
                <a:cs typeface="Calibri"/>
              </a:rPr>
              <a:t>Medicinsk Kontroll Nattarbete</a:t>
            </a:r>
          </a:p>
        </p:txBody>
      </p:sp>
      <p:sp>
        <p:nvSpPr>
          <p:cNvPr id="5" name="TextBox5"/>
          <p:cNvSpPr txBox="1">
            <a:spLocks noChangeArrowheads="1"/>
          </p:cNvSpPr>
          <p:nvPr/>
        </p:nvSpPr>
        <p:spPr bwMode="white">
          <a:xfrm>
            <a:off x="1981328" y="1749309"/>
            <a:ext cx="7964103" cy="1954381"/>
          </a:xfrm>
          <a:prstGeom prst="rect">
            <a:avLst/>
          </a:prstGeom>
          <a:ln>
            <a:headEnd type="none"/>
            <a:tailEnd type="none"/>
          </a:ln>
        </p:spPr>
        <p:txBody>
          <a:bodyPr wrap="square" lIns="50300" rIns="50300">
            <a:spAutoFit/>
          </a:bodyPr>
          <a:lstStyle/>
          <a:p>
            <a:r>
              <a:rPr sz="1100">
                <a:solidFill>
                  <a:srgbClr val="000000"/>
                </a:solidFill>
                <a:latin typeface="Calibri"/>
                <a:ea typeface="Calibri"/>
                <a:cs typeface="Calibri"/>
              </a:rPr>
              <a:t>Att arbeta en stor del av sin arbetstid på natten medför en ökad stress för kroppen, som är anpassad för vakenhet under dagen och sömn under natten. Långa arbetsveckor och nattarbete innebär ökad risk för bland annat sömnstörning, högt blodtryck, hjärt-kärlsjukdom, mag-tarmbesvär och diabetes typ 2. 
Den medicinska kontroller syftar till att identifiera arbetstagare som upplever ohälsa, som kan bero på nattarbete, så att de kan få individuella råd om hur ohälsa kan förebyggas. 
Goda levnadsvanor i övrigt, såsom att man rör på sig, äter bra kost, undviker tobak och överkonsumtion av alkohol kan minska de risker en förskjuten dygnsrytm för med sig. 
Kontrollen syftar också till att identifiera om det verkar finnas faktorer i arbetsmiljön som kan förbättras.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lum/>
          </a:blip>
          <a:srcRect/>
          <a:stretch>
            <a:fillRect/>
          </a:stretch>
        </p:blipFill>
        <p:spPr bwMode="white">
          <a:xfrm>
            <a:off x="1143000" y="0"/>
            <a:ext cx="9906000" cy="6858000"/>
          </a:xfrm>
          <a:prstGeom prst="rect">
            <a:avLst/>
          </a:prstGeom>
          <a:ln>
            <a:headEnd type="none"/>
            <a:tailEnd type="none"/>
          </a:ln>
        </p:spPr>
      </p:pic>
      <p:sp>
        <p:nvSpPr>
          <p:cNvPr id="3" name="TextBox3"/>
          <p:cNvSpPr txBox="1">
            <a:spLocks noChangeArrowheads="1"/>
          </p:cNvSpPr>
          <p:nvPr/>
        </p:nvSpPr>
        <p:spPr bwMode="white">
          <a:xfrm>
            <a:off x="1473051" y="6600997"/>
            <a:ext cx="9142381" cy="218008"/>
          </a:xfrm>
          <a:prstGeom prst="rect">
            <a:avLst/>
          </a:prstGeom>
          <a:ln>
            <a:headEnd type="none"/>
            <a:tailEnd type="none"/>
          </a:ln>
        </p:spPr>
        <p:txBody>
          <a:bodyPr wrap="square" lIns="0" tIns="63500" rIns="0" bIns="0" anchor="t">
            <a:spAutoFit/>
          </a:bodyPr>
          <a:lstStyle/>
          <a:p>
            <a:pPr algn="ctr"/>
            <a:r>
              <a:rPr sz="1000">
                <a:solidFill>
                  <a:srgbClr val="000000"/>
                </a:solidFill>
                <a:latin typeface="Calibri"/>
                <a:ea typeface="Calibri"/>
                <a:cs typeface="Calibri"/>
              </a:rPr>
              <a:t> </a:t>
            </a:r>
          </a:p>
        </p:txBody>
      </p:sp>
      <p:pic>
        <p:nvPicPr>
          <p:cNvPr id="4" name="Picture 4"/>
          <p:cNvPicPr>
            <a:picLocks noChangeAspect="1"/>
          </p:cNvPicPr>
          <p:nvPr/>
        </p:nvPicPr>
        <p:blipFill>
          <a:blip r:embed="rId4">
            <a:lum/>
          </a:blip>
          <a:srcRect/>
          <a:stretch>
            <a:fillRect/>
          </a:stretch>
        </p:blipFill>
        <p:spPr bwMode="white">
          <a:xfrm>
            <a:off x="1473050" y="0"/>
            <a:ext cx="9906000" cy="6858000"/>
          </a:xfrm>
          <a:prstGeom prst="rect">
            <a:avLst/>
          </a:prstGeom>
          <a:ln>
            <a:headEnd type="none"/>
            <a:tailEnd type="none"/>
          </a:ln>
        </p:spPr>
      </p:pic>
      <p:sp>
        <p:nvSpPr>
          <p:cNvPr id="5" name="TextBox5"/>
          <p:cNvSpPr txBox="1">
            <a:spLocks noChangeArrowheads="1"/>
          </p:cNvSpPr>
          <p:nvPr/>
        </p:nvSpPr>
        <p:spPr bwMode="white">
          <a:xfrm>
            <a:off x="6219680" y="2121090"/>
            <a:ext cx="3772470" cy="4047262"/>
          </a:xfrm>
          <a:prstGeom prst="rect">
            <a:avLst/>
          </a:prstGeom>
          <a:ln>
            <a:headEnd type="none"/>
            <a:tailEnd type="none"/>
          </a:ln>
        </p:spPr>
        <p:txBody>
          <a:bodyPr wrap="square" lIns="0" tIns="0" rIns="0" bIns="0" anchor="t">
            <a:spAutoFit/>
          </a:bodyPr>
          <a:lstStyle/>
          <a:p>
            <a:r>
              <a:rPr lang="sv-SE" sz="1300" b="1">
                <a:solidFill>
                  <a:srgbClr val="000000"/>
                </a:solidFill>
                <a:latin typeface="Calibri"/>
                <a:ea typeface="Calibri"/>
                <a:cs typeface="Calibri"/>
              </a:rPr>
              <a:t>Medicinska kontroller är en del i det systematiska arbetsmiljöarbetet</a:t>
            </a:r>
          </a:p>
          <a:p>
            <a:endParaRPr lang="sv-SE" sz="1050" b="1">
              <a:solidFill>
                <a:srgbClr val="000000"/>
              </a:solidFill>
              <a:latin typeface="Calibri"/>
              <a:ea typeface="Calibri"/>
              <a:cs typeface="Calibri"/>
            </a:endParaRPr>
          </a:p>
          <a:p>
            <a:r>
              <a:rPr lang="sv-SE" sz="1050">
                <a:solidFill>
                  <a:srgbClr val="151513"/>
                </a:solidFill>
                <a:latin typeface="Calibri"/>
              </a:rPr>
              <a:t>Syftena med föreskriften om medicinska kontroller är att minska risken för ohälsa relaterad till arbetet genom att</a:t>
            </a:r>
            <a:br>
              <a:rPr lang="sv-SE" sz="1050">
                <a:solidFill>
                  <a:srgbClr val="151513"/>
                </a:solidFill>
                <a:latin typeface="Calibri"/>
              </a:rPr>
            </a:br>
            <a:endParaRPr lang="sv-SE" sz="1050">
              <a:solidFill>
                <a:srgbClr val="151513"/>
              </a:solidFill>
              <a:latin typeface="Calibri"/>
            </a:endParaRPr>
          </a:p>
          <a:p>
            <a:pPr marL="285750" indent="-285750">
              <a:buFont typeface="Arial" panose="020B0604020202020204" pitchFamily="34" charset="0"/>
              <a:buChar char="•"/>
            </a:pPr>
            <a:r>
              <a:rPr lang="sv-SE" sz="1050">
                <a:solidFill>
                  <a:srgbClr val="151513"/>
                </a:solidFill>
                <a:latin typeface="Calibri"/>
              </a:rPr>
              <a:t>visa om arbetstagarens hälsotillstånd medger en viss typ av arbete, </a:t>
            </a:r>
          </a:p>
          <a:p>
            <a:pPr marL="285750" indent="-285750">
              <a:buFont typeface="Arial" panose="020B0604020202020204" pitchFamily="34" charset="0"/>
              <a:buChar char="•"/>
            </a:pPr>
            <a:r>
              <a:rPr lang="sv-SE" sz="1050">
                <a:solidFill>
                  <a:srgbClr val="151513"/>
                </a:solidFill>
                <a:latin typeface="Calibri"/>
              </a:rPr>
              <a:t>tidigt upptäcka tecken på ohälsa som beror på exponering, och </a:t>
            </a:r>
          </a:p>
          <a:p>
            <a:pPr marL="285750" indent="-285750">
              <a:buFont typeface="Arial" panose="020B0604020202020204" pitchFamily="34" charset="0"/>
              <a:buChar char="•"/>
            </a:pPr>
            <a:r>
              <a:rPr lang="sv-SE" sz="1050">
                <a:solidFill>
                  <a:srgbClr val="151513"/>
                </a:solidFill>
                <a:latin typeface="Calibri"/>
              </a:rPr>
              <a:t>ge underlag för åtgärder på arbetsplatsen. </a:t>
            </a:r>
            <a:endParaRPr lang="sv-SE" sz="1300" b="1">
              <a:solidFill>
                <a:srgbClr val="000000"/>
              </a:solidFill>
              <a:latin typeface="Calibri"/>
              <a:ea typeface="Calibri"/>
              <a:cs typeface="Calibri"/>
            </a:endParaRPr>
          </a:p>
          <a:p>
            <a:endParaRPr lang="sv-SE" sz="1300" b="1">
              <a:solidFill>
                <a:srgbClr val="000000"/>
              </a:solidFill>
              <a:latin typeface="Calibri"/>
              <a:ea typeface="Calibri"/>
              <a:cs typeface="Calibri"/>
            </a:endParaRPr>
          </a:p>
          <a:p>
            <a:r>
              <a:rPr lang="sv-SE" sz="1050">
                <a:solidFill>
                  <a:srgbClr val="000000"/>
                </a:solidFill>
                <a:latin typeface="Calibri"/>
              </a:rPr>
              <a:t>SAM-hjulet till vänster visar processen för det systematiska arbetsmiljöarbetet, som är i ständig rörelse och omfattar alla arbetsmiljöförhållanden. </a:t>
            </a:r>
          </a:p>
          <a:p>
            <a:endParaRPr lang="sv-SE" sz="1400">
              <a:solidFill>
                <a:srgbClr val="183247"/>
              </a:solidFill>
              <a:latin typeface="-apple-system"/>
            </a:endParaRPr>
          </a:p>
          <a:p>
            <a:r>
              <a:rPr lang="sv-SE" sz="1050">
                <a:solidFill>
                  <a:srgbClr val="000000"/>
                </a:solidFill>
                <a:latin typeface="Calibri"/>
              </a:rPr>
              <a:t>Medicinska kontroller är en </a:t>
            </a:r>
            <a:r>
              <a:rPr lang="sv-SE" sz="1050" b="1">
                <a:solidFill>
                  <a:srgbClr val="000000"/>
                </a:solidFill>
                <a:latin typeface="Calibri"/>
              </a:rPr>
              <a:t>undersökning</a:t>
            </a:r>
            <a:r>
              <a:rPr lang="sv-SE" sz="1050">
                <a:solidFill>
                  <a:srgbClr val="000000"/>
                </a:solidFill>
                <a:latin typeface="Calibri"/>
              </a:rPr>
              <a:t> vars resultat leder till en ny eller uppdaterad </a:t>
            </a:r>
            <a:r>
              <a:rPr lang="sv-SE" sz="1050" b="1">
                <a:solidFill>
                  <a:srgbClr val="000000"/>
                </a:solidFill>
                <a:latin typeface="Calibri"/>
              </a:rPr>
              <a:t>riskbedömning</a:t>
            </a:r>
            <a:r>
              <a:rPr lang="sv-SE" sz="1050">
                <a:solidFill>
                  <a:srgbClr val="000000"/>
                </a:solidFill>
                <a:latin typeface="Calibri"/>
              </a:rPr>
              <a:t>, eventuella </a:t>
            </a:r>
            <a:r>
              <a:rPr lang="sv-SE" sz="1050" b="1">
                <a:solidFill>
                  <a:srgbClr val="000000"/>
                </a:solidFill>
                <a:latin typeface="Calibri"/>
              </a:rPr>
              <a:t>åtgärder</a:t>
            </a:r>
            <a:r>
              <a:rPr lang="sv-SE" sz="1050">
                <a:solidFill>
                  <a:srgbClr val="000000"/>
                </a:solidFill>
                <a:latin typeface="Calibri"/>
              </a:rPr>
              <a:t> och </a:t>
            </a:r>
            <a:r>
              <a:rPr lang="sv-SE" sz="1050" b="1">
                <a:solidFill>
                  <a:srgbClr val="000000"/>
                </a:solidFill>
                <a:latin typeface="Calibri"/>
              </a:rPr>
              <a:t>kontroll </a:t>
            </a:r>
            <a:r>
              <a:rPr lang="sv-SE" sz="1050">
                <a:solidFill>
                  <a:srgbClr val="000000"/>
                </a:solidFill>
                <a:latin typeface="Calibri"/>
              </a:rPr>
              <a:t>om åtgärderna har haft avsedd effekt.</a:t>
            </a:r>
          </a:p>
          <a:p>
            <a:endParaRPr lang="sv-SE" sz="1050">
              <a:solidFill>
                <a:srgbClr val="000000"/>
              </a:solidFill>
              <a:latin typeface="Calibri"/>
              <a:ea typeface="Calibri"/>
              <a:cs typeface="Calibri"/>
            </a:endParaRPr>
          </a:p>
          <a:p>
            <a:r>
              <a:rPr lang="sv-SE" sz="1050">
                <a:solidFill>
                  <a:srgbClr val="000000"/>
                </a:solidFill>
                <a:latin typeface="Calibri"/>
                <a:ea typeface="Calibri"/>
                <a:cs typeface="Calibri"/>
              </a:rPr>
              <a:t>Den här rapporten ger en bild av hur arbetsmiljön uppfattas och  förekomsten av ohälsa. Resultaten ska integreras i kommande riskbedömningar och ligga till grund för åtgärder att minska exponeringen.</a:t>
            </a:r>
          </a:p>
          <a:p>
            <a:endParaRPr lang="sv-SE" sz="1050">
              <a:solidFill>
                <a:srgbClr val="000000"/>
              </a:solidFill>
              <a:latin typeface="Calibri"/>
            </a:endParaRPr>
          </a:p>
        </p:txBody>
      </p:sp>
      <p:sp>
        <p:nvSpPr>
          <p:cNvPr id="6" name="TextBox6"/>
          <p:cNvSpPr txBox="1">
            <a:spLocks noChangeArrowheads="1"/>
          </p:cNvSpPr>
          <p:nvPr/>
        </p:nvSpPr>
        <p:spPr bwMode="white">
          <a:xfrm>
            <a:off x="6698311" y="2326356"/>
            <a:ext cx="3772470" cy="261610"/>
          </a:xfrm>
          <a:prstGeom prst="rect">
            <a:avLst/>
          </a:prstGeom>
          <a:ln>
            <a:headEnd type="none"/>
            <a:tailEnd type="none"/>
          </a:ln>
        </p:spPr>
        <p:txBody>
          <a:bodyPr wrap="square" lIns="50300" rIns="50300">
            <a:spAutoFit/>
          </a:bodyPr>
          <a:lstStyle/>
          <a:p>
            <a:endParaRPr sz="1100">
              <a:solidFill>
                <a:srgbClr val="000000"/>
              </a:solidFill>
              <a:latin typeface="Calibri"/>
              <a:ea typeface="Calibri"/>
              <a:cs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lum/>
          </a:blip>
          <a:srcRect/>
          <a:stretch>
            <a:fillRect/>
          </a:stretch>
        </p:blipFill>
        <p:spPr bwMode="white">
          <a:xfrm>
            <a:off x="1143000" y="0"/>
            <a:ext cx="9906000" cy="6858000"/>
          </a:xfrm>
          <a:prstGeom prst="rect">
            <a:avLst/>
          </a:prstGeom>
          <a:ln>
            <a:headEnd type="none"/>
            <a:tailEnd type="none"/>
          </a:ln>
        </p:spPr>
      </p:pic>
      <p:sp>
        <p:nvSpPr>
          <p:cNvPr id="3" name="TextBox3"/>
          <p:cNvSpPr txBox="1">
            <a:spLocks noChangeArrowheads="1"/>
          </p:cNvSpPr>
          <p:nvPr/>
        </p:nvSpPr>
        <p:spPr bwMode="white">
          <a:xfrm>
            <a:off x="1473051" y="6600997"/>
            <a:ext cx="9142381" cy="218008"/>
          </a:xfrm>
          <a:prstGeom prst="rect">
            <a:avLst/>
          </a:prstGeom>
          <a:ln>
            <a:headEnd type="none"/>
            <a:tailEnd type="none"/>
          </a:ln>
        </p:spPr>
        <p:txBody>
          <a:bodyPr wrap="square" lIns="0" tIns="63500" rIns="0" bIns="0" anchor="t">
            <a:spAutoFit/>
          </a:bodyPr>
          <a:lstStyle/>
          <a:p>
            <a:pPr algn="ctr"/>
            <a:r>
              <a:rPr sz="1000">
                <a:solidFill>
                  <a:srgbClr val="000000"/>
                </a:solidFill>
                <a:latin typeface="Calibri"/>
                <a:ea typeface="Calibri"/>
                <a:cs typeface="Calibri"/>
              </a:rPr>
              <a:t> </a:t>
            </a:r>
          </a:p>
        </p:txBody>
      </p:sp>
      <p:pic>
        <p:nvPicPr>
          <p:cNvPr id="4" name="Picture 4"/>
          <p:cNvPicPr>
            <a:picLocks noChangeAspect="1"/>
          </p:cNvPicPr>
          <p:nvPr/>
        </p:nvPicPr>
        <p:blipFill>
          <a:blip r:embed="rId4">
            <a:lum/>
          </a:blip>
          <a:srcRect/>
          <a:stretch>
            <a:fillRect/>
          </a:stretch>
        </p:blipFill>
        <p:spPr bwMode="white">
          <a:xfrm>
            <a:off x="1378298" y="1728909"/>
            <a:ext cx="4823587" cy="4725681"/>
          </a:xfrm>
          <a:prstGeom prst="rect">
            <a:avLst/>
          </a:prstGeom>
          <a:ln>
            <a:headEnd type="none"/>
            <a:tailEnd type="none"/>
          </a:ln>
        </p:spPr>
      </p:pic>
      <p:graphicFrame>
        <p:nvGraphicFramePr>
          <p:cNvPr id="5" name="Table 5"/>
          <p:cNvGraphicFramePr/>
          <p:nvPr/>
        </p:nvGraphicFramePr>
        <p:xfrm>
          <a:off x="6580388" y="5080959"/>
          <a:ext cx="3772469" cy="1178159"/>
        </p:xfrm>
        <a:graphic>
          <a:graphicData uri="http://schemas.openxmlformats.org/drawingml/2006/table">
            <a:tbl>
              <a:tblPr>
                <a:tableStyleId>{2D5ABB26-0587-4C30-8999-92F81FD0307C}</a:tableStyleId>
              </a:tblPr>
              <a:tblGrid>
                <a:gridCol w="2934143">
                  <a:extLst>
                    <a:ext uri="{9D8B030D-6E8A-4147-A177-3AD203B41FA5}">
                      <a16:colId xmlns:a16="http://schemas.microsoft.com/office/drawing/2014/main" val="20000"/>
                    </a:ext>
                  </a:extLst>
                </a:gridCol>
                <a:gridCol w="838326">
                  <a:extLst>
                    <a:ext uri="{9D8B030D-6E8A-4147-A177-3AD203B41FA5}">
                      <a16:colId xmlns:a16="http://schemas.microsoft.com/office/drawing/2014/main" val="20001"/>
                    </a:ext>
                  </a:extLst>
                </a:gridCol>
              </a:tblGrid>
              <a:tr h="167665">
                <a:tc>
                  <a:txBody>
                    <a:bodyPr/>
                    <a:lstStyle/>
                    <a:p>
                      <a:pPr algn="l" defTabSz="914400"/>
                      <a:r>
                        <a:rPr sz="900" b="1" i="0" u="none">
                          <a:solidFill>
                            <a:srgbClr val="000000"/>
                          </a:solidFill>
                          <a:latin typeface="Calibri"/>
                          <a:ea typeface="Calibri"/>
                          <a:cs typeface="Calibri"/>
                        </a:rPr>
                        <a:t>Bortfall</a:t>
                      </a:r>
                      <a:endParaRPr/>
                    </a:p>
                  </a:txBody>
                  <a:tcPr marL="0" marR="0" marT="0" marB="0" horzOverflow="overflow">
                    <a:noFill/>
                  </a:tcPr>
                </a:tc>
                <a:tc>
                  <a:txBody>
                    <a:bodyPr/>
                    <a:lstStyle/>
                    <a:p>
                      <a:pPr defTabSz="914400"/>
                      <a:endParaRPr/>
                    </a:p>
                  </a:txBody>
                  <a:tcPr horzOverflow="overflow"/>
                </a:tc>
                <a:extLst>
                  <a:ext uri="{0D108BD9-81ED-4DB2-BD59-A6C34878D82A}">
                    <a16:rowId xmlns:a16="http://schemas.microsoft.com/office/drawing/2014/main" val="10000"/>
                  </a:ext>
                </a:extLst>
              </a:tr>
              <a:tr h="176048">
                <a:tc>
                  <a:txBody>
                    <a:bodyPr/>
                    <a:lstStyle/>
                    <a:p>
                      <a:pPr algn="l" defTabSz="914400"/>
                      <a:r>
                        <a:rPr sz="900" b="0" i="0" u="none">
                          <a:solidFill>
                            <a:srgbClr val="000000"/>
                          </a:solidFill>
                          <a:latin typeface="Calibri"/>
                          <a:ea typeface="Calibri"/>
                          <a:cs typeface="Calibri"/>
                        </a:rPr>
                        <a:t>Tackat nej till att delta</a:t>
                      </a:r>
                      <a:endParaRPr/>
                    </a:p>
                  </a:txBody>
                  <a:tcPr marL="0" marR="0" marT="0" marB="0" horzOverflow="overflow">
                    <a:noFill/>
                  </a:tcPr>
                </a:tc>
                <a:tc>
                  <a:txBody>
                    <a:bodyPr/>
                    <a:lstStyle/>
                    <a:p>
                      <a:pPr algn="r" defTabSz="914400"/>
                      <a:r>
                        <a:rPr sz="800" b="0" i="0" u="none">
                          <a:solidFill>
                            <a:srgbClr val="000000"/>
                          </a:solidFill>
                          <a:latin typeface="Segoe UI"/>
                          <a:ea typeface="Segoe UI"/>
                          <a:cs typeface="Segoe UI"/>
                        </a:rPr>
                        <a:t>1</a:t>
                      </a:r>
                      <a:endParaRPr/>
                    </a:p>
                  </a:txBody>
                  <a:tcPr marL="0" marR="0" marT="0" marB="0" horzOverflow="overflow">
                    <a:noFill/>
                  </a:tcPr>
                </a:tc>
                <a:extLst>
                  <a:ext uri="{0D108BD9-81ED-4DB2-BD59-A6C34878D82A}">
                    <a16:rowId xmlns:a16="http://schemas.microsoft.com/office/drawing/2014/main" val="10001"/>
                  </a:ext>
                </a:extLst>
              </a:tr>
              <a:tr h="176048">
                <a:tc>
                  <a:txBody>
                    <a:bodyPr/>
                    <a:lstStyle/>
                    <a:p>
                      <a:pPr algn="l" defTabSz="914400"/>
                      <a:r>
                        <a:rPr sz="900" b="0" i="0" u="none">
                          <a:solidFill>
                            <a:srgbClr val="000000"/>
                          </a:solidFill>
                          <a:latin typeface="Calibri"/>
                          <a:ea typeface="Calibri"/>
                          <a:cs typeface="Calibri"/>
                        </a:rPr>
                        <a:t>Inte svarat på inbjudan</a:t>
                      </a:r>
                      <a:endParaRPr/>
                    </a:p>
                  </a:txBody>
                  <a:tcPr marL="0" marR="0" marT="0" marB="0" horzOverflow="overflow">
                    <a:noFill/>
                  </a:tcPr>
                </a:tc>
                <a:tc>
                  <a:txBody>
                    <a:bodyPr/>
                    <a:lstStyle/>
                    <a:p>
                      <a:pPr algn="r" defTabSz="914400"/>
                      <a:r>
                        <a:rPr sz="800" b="0" i="0" u="none">
                          <a:solidFill>
                            <a:srgbClr val="000000"/>
                          </a:solidFill>
                          <a:latin typeface="Segoe UI"/>
                          <a:ea typeface="Segoe UI"/>
                          <a:cs typeface="Segoe UI"/>
                        </a:rPr>
                        <a:t>2</a:t>
                      </a:r>
                      <a:endParaRPr/>
                    </a:p>
                  </a:txBody>
                  <a:tcPr marL="0" marR="0" marT="0" marB="0" horzOverflow="overflow">
                    <a:noFill/>
                  </a:tcPr>
                </a:tc>
                <a:extLst>
                  <a:ext uri="{0D108BD9-81ED-4DB2-BD59-A6C34878D82A}">
                    <a16:rowId xmlns:a16="http://schemas.microsoft.com/office/drawing/2014/main" val="10002"/>
                  </a:ext>
                </a:extLst>
              </a:tr>
              <a:tr h="176048">
                <a:tc gridSpan="2">
                  <a:txBody>
                    <a:bodyPr/>
                    <a:lstStyle/>
                    <a:p>
                      <a:pPr algn="l" defTabSz="914400"/>
                      <a:r>
                        <a:rPr sz="800" b="0" i="0" u="none">
                          <a:solidFill>
                            <a:srgbClr val="000000"/>
                          </a:solidFill>
                          <a:latin typeface="Segoe UI"/>
                          <a:ea typeface="Segoe UI"/>
                          <a:cs typeface="Segoe UI"/>
                        </a:rPr>
                        <a:t>  </a:t>
                      </a:r>
                      <a:endParaRPr/>
                    </a:p>
                  </a:txBody>
                  <a:tcPr marL="0" marR="0" marT="0" marB="0" horzOverflow="overflow">
                    <a:noFill/>
                  </a:tcPr>
                </a:tc>
                <a:tc hMerge="1">
                  <a:txBody>
                    <a:bodyPr/>
                    <a:lstStyle/>
                    <a:p>
                      <a:pPr defTabSz="914400"/>
                      <a:endParaRPr/>
                    </a:p>
                  </a:txBody>
                  <a:tcPr horzOverflow="overflow"/>
                </a:tc>
                <a:extLst>
                  <a:ext uri="{0D108BD9-81ED-4DB2-BD59-A6C34878D82A}">
                    <a16:rowId xmlns:a16="http://schemas.microsoft.com/office/drawing/2014/main" val="10003"/>
                  </a:ext>
                </a:extLst>
              </a:tr>
              <a:tr h="192815">
                <a:tc>
                  <a:txBody>
                    <a:bodyPr/>
                    <a:lstStyle/>
                    <a:p>
                      <a:pPr algn="l" defTabSz="914400"/>
                      <a:r>
                        <a:rPr sz="900" b="1" i="0" u="none">
                          <a:solidFill>
                            <a:srgbClr val="000000"/>
                          </a:solidFill>
                          <a:latin typeface="Calibri"/>
                          <a:ea typeface="Calibri"/>
                          <a:cs typeface="Calibri"/>
                        </a:rPr>
                        <a:t>Totalt antal inbjudna</a:t>
                      </a:r>
                      <a:endParaRPr/>
                    </a:p>
                  </a:txBody>
                  <a:tcPr marL="0" marR="0" marT="0" marB="0" horzOverflow="overflow">
                    <a:noFill/>
                  </a:tcPr>
                </a:tc>
                <a:tc>
                  <a:txBody>
                    <a:bodyPr/>
                    <a:lstStyle/>
                    <a:p>
                      <a:pPr algn="r" defTabSz="914400"/>
                      <a:r>
                        <a:rPr sz="800" b="0" i="0" u="none">
                          <a:solidFill>
                            <a:srgbClr val="000000"/>
                          </a:solidFill>
                          <a:latin typeface="Segoe UI"/>
                          <a:ea typeface="Segoe UI"/>
                          <a:cs typeface="Segoe UI"/>
                        </a:rPr>
                        <a:t>10</a:t>
                      </a:r>
                      <a:endParaRPr/>
                    </a:p>
                  </a:txBody>
                  <a:tcPr marL="0" marR="0" marT="0" marB="0" horzOverflow="overflow">
                    <a:noFill/>
                  </a:tcPr>
                </a:tc>
                <a:extLst>
                  <a:ext uri="{0D108BD9-81ED-4DB2-BD59-A6C34878D82A}">
                    <a16:rowId xmlns:a16="http://schemas.microsoft.com/office/drawing/2014/main" val="10004"/>
                  </a:ext>
                </a:extLst>
              </a:tr>
            </a:tbl>
          </a:graphicData>
        </a:graphic>
      </p:graphicFrame>
      <p:sp>
        <p:nvSpPr>
          <p:cNvPr id="6" name="TextBox6"/>
          <p:cNvSpPr txBox="1">
            <a:spLocks noChangeArrowheads="1"/>
          </p:cNvSpPr>
          <p:nvPr/>
        </p:nvSpPr>
        <p:spPr bwMode="white">
          <a:xfrm>
            <a:off x="1981328" y="1318435"/>
            <a:ext cx="8123385" cy="200055"/>
          </a:xfrm>
          <a:prstGeom prst="rect">
            <a:avLst/>
          </a:prstGeom>
          <a:ln>
            <a:headEnd type="none"/>
            <a:tailEnd type="none"/>
          </a:ln>
        </p:spPr>
        <p:txBody>
          <a:bodyPr wrap="square" lIns="0" tIns="0" rIns="0" bIns="0" anchor="b">
            <a:spAutoFit/>
          </a:bodyPr>
          <a:lstStyle/>
          <a:p>
            <a:pPr algn="ctr"/>
            <a:r>
              <a:rPr sz="1300" b="1">
                <a:solidFill>
                  <a:srgbClr val="000000"/>
                </a:solidFill>
                <a:latin typeface="Calibri"/>
                <a:ea typeface="Calibri"/>
                <a:cs typeface="Calibri"/>
              </a:rPr>
              <a:t>Sammanställning av deltagande vid Medicinsk Kontroll Nattarbete</a:t>
            </a:r>
          </a:p>
        </p:txBody>
      </p:sp>
      <p:sp>
        <p:nvSpPr>
          <p:cNvPr id="7" name="TextBox7"/>
          <p:cNvSpPr txBox="1">
            <a:spLocks noChangeArrowheads="1"/>
          </p:cNvSpPr>
          <p:nvPr/>
        </p:nvSpPr>
        <p:spPr bwMode="white">
          <a:xfrm>
            <a:off x="1981328" y="1518490"/>
            <a:ext cx="8123385" cy="138499"/>
          </a:xfrm>
          <a:prstGeom prst="rect">
            <a:avLst/>
          </a:prstGeom>
          <a:ln>
            <a:headEnd type="none"/>
            <a:tailEnd type="none"/>
          </a:ln>
        </p:spPr>
        <p:txBody>
          <a:bodyPr wrap="square" lIns="0" tIns="0" rIns="0" bIns="0" anchor="t">
            <a:spAutoFit/>
          </a:bodyPr>
          <a:lstStyle/>
          <a:p>
            <a:pPr algn="ctr"/>
            <a:r>
              <a:rPr sz="900">
                <a:solidFill>
                  <a:srgbClr val="000000"/>
                </a:solidFill>
                <a:latin typeface="Calibri"/>
                <a:ea typeface="Calibri"/>
                <a:cs typeface="Calibri"/>
              </a:rPr>
              <a:t>enligt Arbetsmiljöverkets föreskrift om medicinska kontroller i arbetslivet (AFS 2019:3), 29 - 31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lum/>
          </a:blip>
          <a:srcRect/>
          <a:stretch>
            <a:fillRect/>
          </a:stretch>
        </p:blipFill>
        <p:spPr bwMode="white">
          <a:xfrm>
            <a:off x="1143000" y="0"/>
            <a:ext cx="9906000" cy="6858000"/>
          </a:xfrm>
          <a:prstGeom prst="rect">
            <a:avLst/>
          </a:prstGeom>
          <a:ln>
            <a:headEnd type="none"/>
            <a:tailEnd type="none"/>
          </a:ln>
        </p:spPr>
      </p:pic>
      <p:sp>
        <p:nvSpPr>
          <p:cNvPr id="3" name="TextBox3"/>
          <p:cNvSpPr txBox="1">
            <a:spLocks noChangeArrowheads="1"/>
          </p:cNvSpPr>
          <p:nvPr/>
        </p:nvSpPr>
        <p:spPr bwMode="white">
          <a:xfrm>
            <a:off x="1473051" y="6600997"/>
            <a:ext cx="9142381" cy="218008"/>
          </a:xfrm>
          <a:prstGeom prst="rect">
            <a:avLst/>
          </a:prstGeom>
          <a:ln>
            <a:headEnd type="none"/>
            <a:tailEnd type="none"/>
          </a:ln>
        </p:spPr>
        <p:txBody>
          <a:bodyPr wrap="square" lIns="0" tIns="63500" rIns="0" bIns="0" anchor="t">
            <a:spAutoFit/>
          </a:bodyPr>
          <a:lstStyle/>
          <a:p>
            <a:pPr algn="ctr"/>
            <a:r>
              <a:rPr sz="1000">
                <a:solidFill>
                  <a:srgbClr val="000000"/>
                </a:solidFill>
                <a:latin typeface="Calibri"/>
                <a:ea typeface="Calibri"/>
                <a:cs typeface="Calibri"/>
              </a:rPr>
              <a:t> </a:t>
            </a:r>
          </a:p>
        </p:txBody>
      </p:sp>
      <p:sp>
        <p:nvSpPr>
          <p:cNvPr id="4" name="TextBox4"/>
          <p:cNvSpPr txBox="1">
            <a:spLocks noChangeArrowheads="1"/>
          </p:cNvSpPr>
          <p:nvPr/>
        </p:nvSpPr>
        <p:spPr bwMode="white">
          <a:xfrm>
            <a:off x="1981328" y="1330146"/>
            <a:ext cx="7964103" cy="200055"/>
          </a:xfrm>
          <a:prstGeom prst="rect">
            <a:avLst/>
          </a:prstGeom>
          <a:ln>
            <a:headEnd type="none"/>
            <a:tailEnd type="none"/>
          </a:ln>
        </p:spPr>
        <p:txBody>
          <a:bodyPr wrap="square" lIns="0" tIns="0" rIns="0" bIns="0" anchor="t">
            <a:spAutoFit/>
          </a:bodyPr>
          <a:lstStyle/>
          <a:p>
            <a:r>
              <a:rPr sz="1300" b="1">
                <a:solidFill>
                  <a:srgbClr val="000000"/>
                </a:solidFill>
                <a:latin typeface="Calibri"/>
                <a:ea typeface="Calibri"/>
                <a:cs typeface="Calibri"/>
              </a:rPr>
              <a:t>Analys och åtgärdsförslag</a:t>
            </a:r>
          </a:p>
        </p:txBody>
      </p:sp>
      <p:sp>
        <p:nvSpPr>
          <p:cNvPr id="5" name="TextBox5"/>
          <p:cNvSpPr txBox="1">
            <a:spLocks noChangeArrowheads="1"/>
          </p:cNvSpPr>
          <p:nvPr/>
        </p:nvSpPr>
        <p:spPr bwMode="white">
          <a:xfrm>
            <a:off x="1981328" y="2194670"/>
            <a:ext cx="7964103" cy="1386033"/>
          </a:xfrm>
          <a:prstGeom prst="rect">
            <a:avLst/>
          </a:prstGeom>
          <a:ln>
            <a:headEnd type="none"/>
            <a:tailEnd type="none"/>
          </a:ln>
        </p:spPr>
        <p:txBody>
          <a:bodyPr wrap="square" lIns="50300" rIns="50300">
            <a:spAutoFit/>
          </a:bodyPr>
          <a:lstStyle/>
          <a:p>
            <a:pPr>
              <a:spcAft>
                <a:spcPts val="880"/>
              </a:spcAft>
            </a:pPr>
            <a:r>
              <a:rPr sz="1100">
                <a:solidFill>
                  <a:srgbClr val="000000"/>
                </a:solidFill>
                <a:latin typeface="Calibri"/>
                <a:ea typeface="Calibri"/>
                <a:cs typeface="Calibri"/>
              </a:rPr>
              <a:t>Utifrån resultaten i rapporten bedöms följande moment utgöra risk att fler drabbas:</a:t>
            </a:r>
          </a:p>
          <a:p>
            <a:pPr indent="283464">
              <a:buChar char="•"/>
            </a:pPr>
            <a:r>
              <a:rPr sz="1100">
                <a:solidFill>
                  <a:srgbClr val="000000"/>
                </a:solidFill>
                <a:latin typeface="Calibri"/>
                <a:ea typeface="Calibri"/>
                <a:cs typeface="Calibri"/>
              </a:rPr>
              <a:t>Förslag till åtgärder för att minska risk för ohälsa</a:t>
            </a:r>
          </a:p>
          <a:p>
            <a:pPr indent="283464">
              <a:buChar char="•"/>
            </a:pPr>
            <a:r>
              <a:rPr sz="1100">
                <a:solidFill>
                  <a:srgbClr val="000000"/>
                </a:solidFill>
                <a:latin typeface="Calibri"/>
                <a:ea typeface="Calibri"/>
                <a:cs typeface="Calibri"/>
              </a:rPr>
              <a:t>Förslag på förändrade arbetsmetoder:</a:t>
            </a:r>
          </a:p>
          <a:p>
            <a:pPr indent="283464">
              <a:buChar char="•"/>
            </a:pPr>
            <a:r>
              <a:rPr sz="1100">
                <a:solidFill>
                  <a:srgbClr val="000000"/>
                </a:solidFill>
                <a:latin typeface="Calibri"/>
                <a:ea typeface="Calibri"/>
                <a:cs typeface="Calibri"/>
              </a:rPr>
              <a:t>Förslag på andra sätt att organisera arbetet:</a:t>
            </a:r>
          </a:p>
          <a:p>
            <a:pPr indent="283464">
              <a:buChar char="•"/>
            </a:pPr>
            <a:r>
              <a:rPr sz="1100">
                <a:solidFill>
                  <a:srgbClr val="000000"/>
                </a:solidFill>
                <a:latin typeface="Calibri"/>
                <a:ea typeface="Calibri"/>
                <a:cs typeface="Calibri"/>
              </a:rPr>
              <a:t>Förslag på teknisk utrustning/hjälpmedel:</a:t>
            </a:r>
          </a:p>
          <a:p>
            <a:endParaRPr sz="1100">
              <a:solidFill>
                <a:srgbClr val="000000"/>
              </a:solidFill>
              <a:latin typeface="Calibri"/>
              <a:ea typeface="Calibri"/>
              <a:cs typeface="Calibri"/>
            </a:endParaRPr>
          </a:p>
          <a:p>
            <a:r>
              <a:rPr sz="1100">
                <a:solidFill>
                  <a:srgbClr val="000000"/>
                </a:solidFill>
                <a:latin typeface="Calibri"/>
                <a:ea typeface="Calibri"/>
                <a:cs typeface="Calibri"/>
              </a:rPr>
              <a:t>Följande faktorer i den aktuella arbetsmiljön är goda exempel på hur man minskar risken för ohälsa (friskfaktorer):</a:t>
            </a:r>
          </a:p>
        </p:txBody>
      </p:sp>
      <p:sp>
        <p:nvSpPr>
          <p:cNvPr id="6" name="TextBox6"/>
          <p:cNvSpPr txBox="1">
            <a:spLocks noChangeArrowheads="1"/>
          </p:cNvSpPr>
          <p:nvPr/>
        </p:nvSpPr>
        <p:spPr bwMode="white">
          <a:xfrm>
            <a:off x="1981328" y="1749308"/>
            <a:ext cx="7855121" cy="338554"/>
          </a:xfrm>
          <a:prstGeom prst="rect">
            <a:avLst/>
          </a:prstGeom>
          <a:ln>
            <a:headEnd type="none"/>
            <a:tailEnd type="none"/>
          </a:ln>
        </p:spPr>
        <p:txBody>
          <a:bodyPr wrap="square" lIns="0" tIns="0" rIns="0" bIns="0" anchor="t">
            <a:spAutoFit/>
          </a:bodyPr>
          <a:lstStyle/>
          <a:p>
            <a:r>
              <a:rPr sz="1100" b="1">
                <a:solidFill>
                  <a:srgbClr val="000000"/>
                </a:solidFill>
                <a:latin typeface="Calibri"/>
                <a:ea typeface="Calibri"/>
                <a:cs typeface="Calibri"/>
              </a:rPr>
              <a:t>Konkreta förslag till åtgärder, för att minska skaderisken och öka chans till återhämtning - att diskutera i samverkan mellan arbetsgivare, skyddsombud och företagshälsan: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lum/>
          </a:blip>
          <a:srcRect/>
          <a:stretch>
            <a:fillRect/>
          </a:stretch>
        </p:blipFill>
        <p:spPr bwMode="white">
          <a:xfrm>
            <a:off x="1143000" y="0"/>
            <a:ext cx="9906000" cy="6858000"/>
          </a:xfrm>
          <a:prstGeom prst="rect">
            <a:avLst/>
          </a:prstGeom>
          <a:ln>
            <a:headEnd type="none"/>
            <a:tailEnd type="none"/>
          </a:ln>
        </p:spPr>
      </p:pic>
      <p:sp>
        <p:nvSpPr>
          <p:cNvPr id="3" name="TextBox3"/>
          <p:cNvSpPr txBox="1">
            <a:spLocks noChangeArrowheads="1"/>
          </p:cNvSpPr>
          <p:nvPr/>
        </p:nvSpPr>
        <p:spPr bwMode="white">
          <a:xfrm>
            <a:off x="1473051" y="6600997"/>
            <a:ext cx="9142381" cy="218008"/>
          </a:xfrm>
          <a:prstGeom prst="rect">
            <a:avLst/>
          </a:prstGeom>
          <a:ln>
            <a:headEnd type="none"/>
            <a:tailEnd type="none"/>
          </a:ln>
        </p:spPr>
        <p:txBody>
          <a:bodyPr wrap="square" lIns="0" tIns="63500" rIns="0" bIns="0" anchor="t">
            <a:spAutoFit/>
          </a:bodyPr>
          <a:lstStyle/>
          <a:p>
            <a:pPr algn="ctr"/>
            <a:r>
              <a:rPr sz="1000">
                <a:solidFill>
                  <a:srgbClr val="000000"/>
                </a:solidFill>
                <a:latin typeface="Calibri"/>
                <a:ea typeface="Calibri"/>
                <a:cs typeface="Calibri"/>
              </a:rPr>
              <a:t> </a:t>
            </a:r>
          </a:p>
        </p:txBody>
      </p:sp>
      <p:pic>
        <p:nvPicPr>
          <p:cNvPr id="4" name="Picture 4"/>
          <p:cNvPicPr>
            <a:picLocks noChangeAspect="1"/>
          </p:cNvPicPr>
          <p:nvPr/>
        </p:nvPicPr>
        <p:blipFill>
          <a:blip r:embed="rId4">
            <a:lum/>
          </a:blip>
          <a:srcRect/>
          <a:stretch>
            <a:fillRect/>
          </a:stretch>
        </p:blipFill>
        <p:spPr bwMode="white">
          <a:xfrm>
            <a:off x="1554771" y="1728908"/>
            <a:ext cx="4235345" cy="4149378"/>
          </a:xfrm>
          <a:prstGeom prst="rect">
            <a:avLst/>
          </a:prstGeom>
          <a:ln>
            <a:headEnd type="none"/>
            <a:tailEnd type="none"/>
          </a:ln>
        </p:spPr>
      </p:pic>
      <p:graphicFrame>
        <p:nvGraphicFramePr>
          <p:cNvPr id="5" name="Table 5"/>
          <p:cNvGraphicFramePr/>
          <p:nvPr/>
        </p:nvGraphicFramePr>
        <p:xfrm>
          <a:off x="4988405" y="2311127"/>
          <a:ext cx="838326" cy="201198"/>
        </p:xfrm>
        <a:graphic>
          <a:graphicData uri="http://schemas.openxmlformats.org/drawingml/2006/table">
            <a:tbl>
              <a:tblPr>
                <a:tableStyleId>{2D5ABB26-0587-4C30-8999-92F81FD0307C}</a:tableStyleId>
              </a:tblPr>
              <a:tblGrid>
                <a:gridCol w="838326">
                  <a:extLst>
                    <a:ext uri="{9D8B030D-6E8A-4147-A177-3AD203B41FA5}">
                      <a16:colId xmlns:a16="http://schemas.microsoft.com/office/drawing/2014/main" val="20000"/>
                    </a:ext>
                  </a:extLst>
                </a:gridCol>
              </a:tblGrid>
              <a:tr h="201198">
                <a:tc>
                  <a:txBody>
                    <a:bodyPr/>
                    <a:lstStyle/>
                    <a:p>
                      <a:pPr algn="r" defTabSz="914400"/>
                      <a:r>
                        <a:rPr sz="800" b="0" i="0" u="none">
                          <a:solidFill>
                            <a:srgbClr val="000000"/>
                          </a:solidFill>
                          <a:latin typeface="Segoe UI"/>
                          <a:ea typeface="Segoe UI"/>
                          <a:cs typeface="Segoe UI"/>
                        </a:rPr>
                        <a:t>7 svar</a:t>
                      </a:r>
                      <a:endParaRPr/>
                    </a:p>
                  </a:txBody>
                  <a:tcPr marL="0" marR="0" marT="0" marB="0" horzOverflow="overflow">
                    <a:noFill/>
                  </a:tcPr>
                </a:tc>
                <a:extLst>
                  <a:ext uri="{0D108BD9-81ED-4DB2-BD59-A6C34878D82A}">
                    <a16:rowId xmlns:a16="http://schemas.microsoft.com/office/drawing/2014/main" val="10000"/>
                  </a:ext>
                </a:extLst>
              </a:tr>
            </a:tbl>
          </a:graphicData>
        </a:graphic>
      </p:graphicFrame>
      <p:pic>
        <p:nvPicPr>
          <p:cNvPr id="6" name="Picture 6"/>
          <p:cNvPicPr>
            <a:picLocks noChangeAspect="1"/>
          </p:cNvPicPr>
          <p:nvPr/>
        </p:nvPicPr>
        <p:blipFill>
          <a:blip r:embed="rId5">
            <a:lum/>
          </a:blip>
          <a:srcRect/>
          <a:stretch>
            <a:fillRect/>
          </a:stretch>
        </p:blipFill>
        <p:spPr bwMode="white">
          <a:xfrm>
            <a:off x="6378357" y="1728908"/>
            <a:ext cx="4235345" cy="4149378"/>
          </a:xfrm>
          <a:prstGeom prst="rect">
            <a:avLst/>
          </a:prstGeom>
          <a:ln>
            <a:headEnd type="none"/>
            <a:tailEnd type="none"/>
          </a:ln>
        </p:spPr>
      </p:pic>
      <p:graphicFrame>
        <p:nvGraphicFramePr>
          <p:cNvPr id="7" name="Table 7"/>
          <p:cNvGraphicFramePr/>
          <p:nvPr/>
        </p:nvGraphicFramePr>
        <p:xfrm>
          <a:off x="9587465" y="2311127"/>
          <a:ext cx="838326" cy="201198"/>
        </p:xfrm>
        <a:graphic>
          <a:graphicData uri="http://schemas.openxmlformats.org/drawingml/2006/table">
            <a:tbl>
              <a:tblPr>
                <a:tableStyleId>{2D5ABB26-0587-4C30-8999-92F81FD0307C}</a:tableStyleId>
              </a:tblPr>
              <a:tblGrid>
                <a:gridCol w="838326">
                  <a:extLst>
                    <a:ext uri="{9D8B030D-6E8A-4147-A177-3AD203B41FA5}">
                      <a16:colId xmlns:a16="http://schemas.microsoft.com/office/drawing/2014/main" val="20000"/>
                    </a:ext>
                  </a:extLst>
                </a:gridCol>
              </a:tblGrid>
              <a:tr h="201198">
                <a:tc>
                  <a:txBody>
                    <a:bodyPr/>
                    <a:lstStyle/>
                    <a:p>
                      <a:pPr algn="r" defTabSz="914400"/>
                      <a:r>
                        <a:rPr sz="800" b="0" i="0" u="none">
                          <a:solidFill>
                            <a:srgbClr val="000000"/>
                          </a:solidFill>
                          <a:latin typeface="Segoe UI"/>
                          <a:ea typeface="Segoe UI"/>
                          <a:cs typeface="Segoe UI"/>
                        </a:rPr>
                        <a:t>7 svar</a:t>
                      </a:r>
                      <a:endParaRPr/>
                    </a:p>
                  </a:txBody>
                  <a:tcPr marL="0" marR="0" marT="0" marB="0" horzOverflow="overflow">
                    <a:noFill/>
                  </a:tcPr>
                </a:tc>
                <a:extLst>
                  <a:ext uri="{0D108BD9-81ED-4DB2-BD59-A6C34878D82A}">
                    <a16:rowId xmlns:a16="http://schemas.microsoft.com/office/drawing/2014/main" val="10000"/>
                  </a:ext>
                </a:extLst>
              </a:tr>
            </a:tbl>
          </a:graphicData>
        </a:graphic>
      </p:graphicFrame>
      <p:sp>
        <p:nvSpPr>
          <p:cNvPr id="8" name="TextBox8"/>
          <p:cNvSpPr txBox="1">
            <a:spLocks noChangeArrowheads="1"/>
          </p:cNvSpPr>
          <p:nvPr/>
        </p:nvSpPr>
        <p:spPr bwMode="white">
          <a:xfrm>
            <a:off x="1981328" y="1099327"/>
            <a:ext cx="8123385" cy="307777"/>
          </a:xfrm>
          <a:prstGeom prst="rect">
            <a:avLst/>
          </a:prstGeom>
          <a:ln>
            <a:headEnd type="none"/>
            <a:tailEnd type="none"/>
          </a:ln>
        </p:spPr>
        <p:txBody>
          <a:bodyPr wrap="square" lIns="0" tIns="0" rIns="0" bIns="0" anchor="t">
            <a:spAutoFit/>
          </a:bodyPr>
          <a:lstStyle/>
          <a:p>
            <a:pPr algn="ctr"/>
            <a:r>
              <a:rPr sz="2000" b="1">
                <a:solidFill>
                  <a:srgbClr val="000000"/>
                </a:solidFill>
                <a:latin typeface="Calibri"/>
                <a:ea typeface="Calibri"/>
                <a:cs typeface="Calibri"/>
              </a:rPr>
              <a:t>Sömnbesvär och trötthet</a:t>
            </a:r>
          </a:p>
        </p:txBody>
      </p:sp>
      <p:sp>
        <p:nvSpPr>
          <p:cNvPr id="9" name="TextBox9"/>
          <p:cNvSpPr txBox="1">
            <a:spLocks noChangeArrowheads="1"/>
          </p:cNvSpPr>
          <p:nvPr/>
        </p:nvSpPr>
        <p:spPr bwMode="white">
          <a:xfrm>
            <a:off x="1863403" y="5831121"/>
            <a:ext cx="7964103" cy="338554"/>
          </a:xfrm>
          <a:prstGeom prst="rect">
            <a:avLst/>
          </a:prstGeom>
          <a:ln>
            <a:headEnd type="none"/>
            <a:tailEnd type="none"/>
          </a:ln>
        </p:spPr>
        <p:txBody>
          <a:bodyPr wrap="square" lIns="0" tIns="0" rIns="0" bIns="0" anchor="t">
            <a:spAutoFit/>
          </a:bodyPr>
          <a:lstStyle/>
          <a:p>
            <a:r>
              <a:rPr sz="1100">
                <a:solidFill>
                  <a:srgbClr val="000000"/>
                </a:solidFill>
                <a:latin typeface="Calibri"/>
                <a:ea typeface="Calibri"/>
                <a:cs typeface="Calibri"/>
              </a:rPr>
              <a:t>Längre episoder med förskjuten dygnsrytm kan orsaka sömnstörningar, vilket i sin tur kan bidra till ohälsa som högt blodtryck, hjärt-kärlsjukdomar, mag-tarmbesvär och diabetes typ 2.</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lum/>
          </a:blip>
          <a:srcRect/>
          <a:stretch>
            <a:fillRect/>
          </a:stretch>
        </p:blipFill>
        <p:spPr bwMode="white">
          <a:xfrm>
            <a:off x="1143000" y="0"/>
            <a:ext cx="9906000" cy="6858000"/>
          </a:xfrm>
          <a:prstGeom prst="rect">
            <a:avLst/>
          </a:prstGeom>
          <a:ln>
            <a:headEnd type="none"/>
            <a:tailEnd type="none"/>
          </a:ln>
        </p:spPr>
      </p:pic>
      <p:sp>
        <p:nvSpPr>
          <p:cNvPr id="3" name="TextBox3"/>
          <p:cNvSpPr txBox="1">
            <a:spLocks noChangeArrowheads="1"/>
          </p:cNvSpPr>
          <p:nvPr/>
        </p:nvSpPr>
        <p:spPr bwMode="white">
          <a:xfrm>
            <a:off x="1473051" y="6600997"/>
            <a:ext cx="9142381" cy="218008"/>
          </a:xfrm>
          <a:prstGeom prst="rect">
            <a:avLst/>
          </a:prstGeom>
          <a:ln>
            <a:headEnd type="none"/>
            <a:tailEnd type="none"/>
          </a:ln>
        </p:spPr>
        <p:txBody>
          <a:bodyPr wrap="square" lIns="0" tIns="63500" rIns="0" bIns="0" anchor="t">
            <a:spAutoFit/>
          </a:bodyPr>
          <a:lstStyle/>
          <a:p>
            <a:pPr algn="ctr"/>
            <a:r>
              <a:rPr sz="1000">
                <a:solidFill>
                  <a:srgbClr val="000000"/>
                </a:solidFill>
                <a:latin typeface="Calibri"/>
                <a:ea typeface="Calibri"/>
                <a:cs typeface="Calibri"/>
              </a:rPr>
              <a:t> </a:t>
            </a:r>
          </a:p>
        </p:txBody>
      </p:sp>
      <p:pic>
        <p:nvPicPr>
          <p:cNvPr id="4" name="Picture 4"/>
          <p:cNvPicPr>
            <a:picLocks noChangeAspect="1"/>
          </p:cNvPicPr>
          <p:nvPr/>
        </p:nvPicPr>
        <p:blipFill>
          <a:blip r:embed="rId4">
            <a:lum/>
          </a:blip>
          <a:srcRect/>
          <a:stretch>
            <a:fillRect/>
          </a:stretch>
        </p:blipFill>
        <p:spPr bwMode="white">
          <a:xfrm>
            <a:off x="1554771" y="1728908"/>
            <a:ext cx="4235345" cy="4149378"/>
          </a:xfrm>
          <a:prstGeom prst="rect">
            <a:avLst/>
          </a:prstGeom>
          <a:ln>
            <a:headEnd type="none"/>
            <a:tailEnd type="none"/>
          </a:ln>
        </p:spPr>
      </p:pic>
      <p:graphicFrame>
        <p:nvGraphicFramePr>
          <p:cNvPr id="5" name="Table 5"/>
          <p:cNvGraphicFramePr/>
          <p:nvPr/>
        </p:nvGraphicFramePr>
        <p:xfrm>
          <a:off x="4988405" y="2311127"/>
          <a:ext cx="838326" cy="201198"/>
        </p:xfrm>
        <a:graphic>
          <a:graphicData uri="http://schemas.openxmlformats.org/drawingml/2006/table">
            <a:tbl>
              <a:tblPr>
                <a:tableStyleId>{2D5ABB26-0587-4C30-8999-92F81FD0307C}</a:tableStyleId>
              </a:tblPr>
              <a:tblGrid>
                <a:gridCol w="838326">
                  <a:extLst>
                    <a:ext uri="{9D8B030D-6E8A-4147-A177-3AD203B41FA5}">
                      <a16:colId xmlns:a16="http://schemas.microsoft.com/office/drawing/2014/main" val="20000"/>
                    </a:ext>
                  </a:extLst>
                </a:gridCol>
              </a:tblGrid>
              <a:tr h="201198">
                <a:tc>
                  <a:txBody>
                    <a:bodyPr/>
                    <a:lstStyle/>
                    <a:p>
                      <a:pPr algn="r" defTabSz="914400"/>
                      <a:r>
                        <a:rPr sz="800" b="0" i="0" u="none">
                          <a:solidFill>
                            <a:srgbClr val="000000"/>
                          </a:solidFill>
                          <a:latin typeface="Segoe UI"/>
                          <a:ea typeface="Segoe UI"/>
                          <a:cs typeface="Segoe UI"/>
                        </a:rPr>
                        <a:t>7 svar</a:t>
                      </a:r>
                      <a:endParaRPr/>
                    </a:p>
                  </a:txBody>
                  <a:tcPr marL="0" marR="0" marT="0" marB="0" horzOverflow="overflow">
                    <a:noFill/>
                  </a:tcPr>
                </a:tc>
                <a:extLst>
                  <a:ext uri="{0D108BD9-81ED-4DB2-BD59-A6C34878D82A}">
                    <a16:rowId xmlns:a16="http://schemas.microsoft.com/office/drawing/2014/main" val="10000"/>
                  </a:ext>
                </a:extLst>
              </a:tr>
            </a:tbl>
          </a:graphicData>
        </a:graphic>
      </p:graphicFrame>
      <p:pic>
        <p:nvPicPr>
          <p:cNvPr id="6" name="Picture 6"/>
          <p:cNvPicPr>
            <a:picLocks noChangeAspect="1"/>
          </p:cNvPicPr>
          <p:nvPr/>
        </p:nvPicPr>
        <p:blipFill>
          <a:blip r:embed="rId5">
            <a:lum/>
          </a:blip>
          <a:srcRect/>
          <a:stretch>
            <a:fillRect/>
          </a:stretch>
        </p:blipFill>
        <p:spPr bwMode="white">
          <a:xfrm>
            <a:off x="6378357" y="1728908"/>
            <a:ext cx="4235345" cy="4149378"/>
          </a:xfrm>
          <a:prstGeom prst="rect">
            <a:avLst/>
          </a:prstGeom>
          <a:ln>
            <a:headEnd type="none"/>
            <a:tailEnd type="none"/>
          </a:ln>
        </p:spPr>
      </p:pic>
      <p:graphicFrame>
        <p:nvGraphicFramePr>
          <p:cNvPr id="7" name="Table 7"/>
          <p:cNvGraphicFramePr/>
          <p:nvPr/>
        </p:nvGraphicFramePr>
        <p:xfrm>
          <a:off x="9587465" y="2311127"/>
          <a:ext cx="838326" cy="201198"/>
        </p:xfrm>
        <a:graphic>
          <a:graphicData uri="http://schemas.openxmlformats.org/drawingml/2006/table">
            <a:tbl>
              <a:tblPr>
                <a:tableStyleId>{2D5ABB26-0587-4C30-8999-92F81FD0307C}</a:tableStyleId>
              </a:tblPr>
              <a:tblGrid>
                <a:gridCol w="838326">
                  <a:extLst>
                    <a:ext uri="{9D8B030D-6E8A-4147-A177-3AD203B41FA5}">
                      <a16:colId xmlns:a16="http://schemas.microsoft.com/office/drawing/2014/main" val="20000"/>
                    </a:ext>
                  </a:extLst>
                </a:gridCol>
              </a:tblGrid>
              <a:tr h="201198">
                <a:tc>
                  <a:txBody>
                    <a:bodyPr/>
                    <a:lstStyle/>
                    <a:p>
                      <a:pPr algn="r" defTabSz="914400"/>
                      <a:r>
                        <a:rPr sz="800" b="0" i="0" u="none">
                          <a:solidFill>
                            <a:srgbClr val="000000"/>
                          </a:solidFill>
                          <a:latin typeface="Segoe UI"/>
                          <a:ea typeface="Segoe UI"/>
                          <a:cs typeface="Segoe UI"/>
                        </a:rPr>
                        <a:t>7 svar</a:t>
                      </a:r>
                      <a:endParaRPr/>
                    </a:p>
                  </a:txBody>
                  <a:tcPr marL="0" marR="0" marT="0" marB="0" horzOverflow="overflow">
                    <a:noFill/>
                  </a:tcPr>
                </a:tc>
                <a:extLst>
                  <a:ext uri="{0D108BD9-81ED-4DB2-BD59-A6C34878D82A}">
                    <a16:rowId xmlns:a16="http://schemas.microsoft.com/office/drawing/2014/main" val="10000"/>
                  </a:ext>
                </a:extLst>
              </a:tr>
            </a:tbl>
          </a:graphicData>
        </a:graphic>
      </p:graphicFrame>
      <p:sp>
        <p:nvSpPr>
          <p:cNvPr id="8" name="TextBox8"/>
          <p:cNvSpPr txBox="1">
            <a:spLocks noChangeArrowheads="1"/>
          </p:cNvSpPr>
          <p:nvPr/>
        </p:nvSpPr>
        <p:spPr bwMode="white">
          <a:xfrm>
            <a:off x="1981328" y="1099327"/>
            <a:ext cx="8123385" cy="307777"/>
          </a:xfrm>
          <a:prstGeom prst="rect">
            <a:avLst/>
          </a:prstGeom>
          <a:ln>
            <a:headEnd type="none"/>
            <a:tailEnd type="none"/>
          </a:ln>
        </p:spPr>
        <p:txBody>
          <a:bodyPr wrap="square" lIns="0" tIns="0" rIns="0" bIns="0" anchor="t">
            <a:spAutoFit/>
          </a:bodyPr>
          <a:lstStyle/>
          <a:p>
            <a:pPr algn="ctr"/>
            <a:r>
              <a:rPr sz="2000" b="1">
                <a:solidFill>
                  <a:srgbClr val="000000"/>
                </a:solidFill>
                <a:latin typeface="Calibri"/>
                <a:ea typeface="Calibri"/>
                <a:cs typeface="Calibri"/>
              </a:rPr>
              <a:t>Stress</a:t>
            </a:r>
          </a:p>
        </p:txBody>
      </p:sp>
      <p:sp>
        <p:nvSpPr>
          <p:cNvPr id="9" name="TextBox9"/>
          <p:cNvSpPr txBox="1">
            <a:spLocks noChangeArrowheads="1"/>
          </p:cNvSpPr>
          <p:nvPr/>
        </p:nvSpPr>
        <p:spPr bwMode="white">
          <a:xfrm>
            <a:off x="1981328" y="5946531"/>
            <a:ext cx="7964103" cy="507831"/>
          </a:xfrm>
          <a:prstGeom prst="rect">
            <a:avLst/>
          </a:prstGeom>
          <a:ln>
            <a:headEnd type="none"/>
            <a:tailEnd type="none"/>
          </a:ln>
        </p:spPr>
        <p:txBody>
          <a:bodyPr wrap="square" lIns="0" tIns="0" rIns="0" bIns="0" anchor="t">
            <a:spAutoFit/>
          </a:bodyPr>
          <a:lstStyle/>
          <a:p>
            <a:r>
              <a:rPr sz="1100">
                <a:solidFill>
                  <a:srgbClr val="000000"/>
                </a:solidFill>
                <a:latin typeface="Calibri"/>
                <a:ea typeface="Calibri"/>
                <a:cs typeface="Calibri"/>
              </a:rPr>
              <a:t>Sömnsvårigheter och stress samvarierar på många sätt. Försämrad sömn och återhämtning gör att man blir sämre rustad att stå emot psykisk belastning. Det kan leda till att tröskeln för vad som upplevs stressande sänks, vilket i sin tur kan ledat till ytterligare försämrad sömn i en negativ spiral.</a:t>
            </a:r>
          </a:p>
        </p:txBody>
      </p:sp>
    </p:spTree>
  </p:cSld>
  <p:clrMapOvr>
    <a:masterClrMapping/>
  </p:clrMapOvr>
</p:sld>
</file>

<file path=ppt/theme/theme1.xml><?xml version="1.0" encoding="utf-8"?>
<a:theme xmlns:a="http://schemas.openxmlformats.org/drawingml/2006/main" name="Tema HPI n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p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ema HPI ny" id="{53C122C2-DD63-4188-A58C-4D69C7B826A5}" vid="{6A8C798F-AF77-4C6B-9971-6DCD2C9A3F7B}"/>
    </a:ext>
  </a:extLst>
</a:theme>
</file>

<file path=ppt/theme/theme2.xml><?xml version="1.0" encoding="utf-8"?>
<a:theme xmlns:a="http://schemas.openxmlformats.org/drawingml/2006/main" name="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a:gradFill>
      </a:fillStyleLst>
      <a:lnStyleLst>
        <a:ln w="6350" cap="flat">
          <a:solidFill>
            <a:schemeClr val="phClr"/>
          </a:solidFill>
          <a:prstDash val="solid"/>
          <a:miter/>
          <a:headEnd type="none"/>
          <a:tailEnd type="none"/>
        </a:ln>
        <a:ln w="12700" cap="flat">
          <a:solidFill>
            <a:schemeClr val="phClr"/>
          </a:solidFill>
          <a:prstDash val="solid"/>
          <a:miter/>
          <a:headEnd type="none"/>
          <a:tailEnd type="none"/>
        </a:ln>
        <a:ln w="19050" cap="flat">
          <a:solidFill>
            <a:schemeClr val="phClr"/>
          </a:solidFill>
          <a:prstDash val="solid"/>
          <a:miter/>
          <a:headEnd type="none"/>
          <a:tailEnd type="none"/>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illg_x00e4_nglighemsidan xmlns="60d7ea8a-249f-4fca-9c0e-5d39ef8e9512" xsi:nil="true"/>
    <_x00c5_tg_x00e4_rdsansvarig xmlns="60d7ea8a-249f-4fca-9c0e-5d39ef8e9512">
      <UserInfo>
        <DisplayName/>
        <AccountId xsi:nil="true"/>
        <AccountType/>
      </UserInfo>
    </_x00c5_tg_x00e4_rdsansvarig>
    <lcf76f155ced4ddcb4097134ff3c332f xmlns="60d7ea8a-249f-4fca-9c0e-5d39ef8e9512">
      <Terms xmlns="http://schemas.microsoft.com/office/infopath/2007/PartnerControls"/>
    </lcf76f155ced4ddcb4097134ff3c332f>
    <TaxCatchAll xmlns="8f1f2541-11cc-4d39-a9a1-386af1020a3b" xsi:nil="true"/>
    <_x00c5_tg_x00e4_rdsdatum xmlns="60d7ea8a-249f-4fca-9c0e-5d39ef8e951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22F78071B93CD64BBCD8DBFD830A333A" ma:contentTypeVersion="18" ma:contentTypeDescription="Skapa ett nytt dokument." ma:contentTypeScope="" ma:versionID="34024853bd07b3697fee06c2932cfdec">
  <xsd:schema xmlns:xsd="http://www.w3.org/2001/XMLSchema" xmlns:xs="http://www.w3.org/2001/XMLSchema" xmlns:p="http://schemas.microsoft.com/office/2006/metadata/properties" xmlns:ns2="60d7ea8a-249f-4fca-9c0e-5d39ef8e9512" xmlns:ns3="8f1f2541-11cc-4d39-a9a1-386af1020a3b" targetNamespace="http://schemas.microsoft.com/office/2006/metadata/properties" ma:root="true" ma:fieldsID="c8fb1209b8c9efcd78e0f4cf37950edc" ns2:_="" ns3:_="">
    <xsd:import namespace="60d7ea8a-249f-4fca-9c0e-5d39ef8e9512"/>
    <xsd:import namespace="8f1f2541-11cc-4d39-a9a1-386af1020a3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Tillg_x00e4_nglighemsidan" minOccurs="0"/>
                <xsd:element ref="ns2:MediaLengthInSeconds" minOccurs="0"/>
                <xsd:element ref="ns3:SharedWithUsers" minOccurs="0"/>
                <xsd:element ref="ns3:SharedWithDetails" minOccurs="0"/>
                <xsd:element ref="ns2:_x00c5_tg_x00e4_rdsdatum" minOccurs="0"/>
                <xsd:element ref="ns2:_x00c5_tg_x00e4_rdsansvarig"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d7ea8a-249f-4fca-9c0e-5d39ef8e951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Tillg_x00e4_nglighemsidan" ma:index="17" nillable="true" ma:displayName="Tillgänglig hemsidan" ma:format="Dropdown" ma:internalName="Tillg_x00e4_nglighemsidan">
      <xsd:simpleType>
        <xsd:restriction base="dms:Text">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_x00c5_tg_x00e4_rdsdatum" ma:index="21" nillable="true" ma:displayName="Åtgärdsdatum" ma:description="Följa upp, säga upp eller förlänga." ma:format="Dropdown" ma:internalName="_x00c5_tg_x00e4_rdsdatum">
      <xsd:simpleType>
        <xsd:restriction base="dms:Text">
          <xsd:maxLength value="255"/>
        </xsd:restriction>
      </xsd:simpleType>
    </xsd:element>
    <xsd:element name="_x00c5_tg_x00e4_rdsansvarig" ma:index="22" nillable="true" ma:displayName="Åtgärdsansvarig" ma:format="Dropdown" ma:list="UserInfo" ma:SharePointGroup="0" ma:internalName="_x00c5_tg_x00e4_rdsansvarig">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cf76f155ced4ddcb4097134ff3c332f" ma:index="24" nillable="true" ma:taxonomy="true" ma:internalName="lcf76f155ced4ddcb4097134ff3c332f" ma:taxonomyFieldName="MediaServiceImageTags" ma:displayName="Bildmarkeringar" ma:readOnly="false" ma:fieldId="{5cf76f15-5ced-4ddc-b409-7134ff3c332f}" ma:taxonomyMulti="true" ma:sspId="8e995f68-301a-4ea4-9e5c-07e7d29fdd7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f1f2541-11cc-4d39-a9a1-386af1020a3b" elementFormDefault="qualified">
    <xsd:import namespace="http://schemas.microsoft.com/office/2006/documentManagement/types"/>
    <xsd:import namespace="http://schemas.microsoft.com/office/infopath/2007/PartnerControls"/>
    <xsd:element name="SharedWithUsers" ma:index="19"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at med information" ma:internalName="SharedWithDetails" ma:readOnly="true">
      <xsd:simpleType>
        <xsd:restriction base="dms:Note">
          <xsd:maxLength value="255"/>
        </xsd:restriction>
      </xsd:simpleType>
    </xsd:element>
    <xsd:element name="TaxCatchAll" ma:index="25" nillable="true" ma:displayName="Taxonomy Catch All Column" ma:hidden="true" ma:list="{170ead2a-cfc7-491e-be73-d2d01a1123c3}" ma:internalName="TaxCatchAll" ma:showField="CatchAllData" ma:web="8f1f2541-11cc-4d39-a9a1-386af1020a3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89726B3-C5A4-4685-B926-DCD446A9A036}">
  <ds:schemaRefs>
    <ds:schemaRef ds:uri="60d7ea8a-249f-4fca-9c0e-5d39ef8e9512"/>
    <ds:schemaRef ds:uri="8f1f2541-11cc-4d39-a9a1-386af1020a3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5F0C644-05FD-4656-9E73-C669397E0CD1}">
  <ds:schemaRefs>
    <ds:schemaRef ds:uri="http://schemas.microsoft.com/sharepoint/v3/contenttype/forms"/>
  </ds:schemaRefs>
</ds:datastoreItem>
</file>

<file path=customXml/itemProps3.xml><?xml version="1.0" encoding="utf-8"?>
<ds:datastoreItem xmlns:ds="http://schemas.openxmlformats.org/officeDocument/2006/customXml" ds:itemID="{D25C99D6-7EFB-4606-B63D-0E9F5AD2E335}">
  <ds:schemaRefs>
    <ds:schemaRef ds:uri="60d7ea8a-249f-4fca-9c0e-5d39ef8e9512"/>
    <ds:schemaRef ds:uri="8f1f2541-11cc-4d39-a9a1-386af1020a3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TotalTime>
  <Words>2177</Words>
  <Application>Microsoft Office PowerPoint</Application>
  <PresentationFormat>Bredbild</PresentationFormat>
  <Paragraphs>161</Paragraphs>
  <Slides>19</Slides>
  <Notes>8</Notes>
  <HiddenSlides>0</HiddenSlides>
  <MMClips>0</MMClips>
  <ScaleCrop>false</ScaleCrop>
  <HeadingPairs>
    <vt:vector size="6" baseType="variant">
      <vt:variant>
        <vt:lpstr>Använt teckensnitt</vt:lpstr>
      </vt:variant>
      <vt:variant>
        <vt:i4>8</vt:i4>
      </vt:variant>
      <vt:variant>
        <vt:lpstr>Tema</vt:lpstr>
      </vt:variant>
      <vt:variant>
        <vt:i4>2</vt:i4>
      </vt:variant>
      <vt:variant>
        <vt:lpstr>Bildrubriker</vt:lpstr>
      </vt:variant>
      <vt:variant>
        <vt:i4>19</vt:i4>
      </vt:variant>
    </vt:vector>
  </HeadingPairs>
  <TitlesOfParts>
    <vt:vector size="29" baseType="lpstr">
      <vt:lpstr>-apple-system</vt:lpstr>
      <vt:lpstr>Arial</vt:lpstr>
      <vt:lpstr>Book Antiqua</vt:lpstr>
      <vt:lpstr>Calibri</vt:lpstr>
      <vt:lpstr>Calibri Light</vt:lpstr>
      <vt:lpstr>Georgia</vt:lpstr>
      <vt:lpstr>Segoe UI</vt:lpstr>
      <vt:lpstr>TradeGothic</vt:lpstr>
      <vt:lpstr>Tema HPI ny</vt:lpstr>
      <vt:lpstr>Office</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”Klar” design  Texter i Frågor till statistik.xlsx</dc:title>
  <dc:creator>Sofia Paulsson</dc:creator>
  <cp:lastModifiedBy>Peter Tigerberg</cp:lastModifiedBy>
  <cp:revision>2</cp:revision>
  <dcterms:created xsi:type="dcterms:W3CDTF">2022-06-13T13:59:15Z</dcterms:created>
  <dcterms:modified xsi:type="dcterms:W3CDTF">2022-11-01T15:02:22Z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0x01010022F78071B93CD64BBCD8DBFD830A333A</vt:lpwstr>
  </property>
  <property fmtid="{D5CDD505-2E9C-101B-9397-08002B2CF9AE}" pid="3" name="MediaServiceImageTags">
    <vt:lpwstr/>
  </property>
</Properties>
</file>